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  <p:sldMasterId id="2147483723" r:id="rId5"/>
    <p:sldMasterId id="2147483686" r:id="rId6"/>
    <p:sldMasterId id="2147483748" r:id="rId7"/>
    <p:sldMasterId id="2147483761" r:id="rId8"/>
  </p:sldMasterIdLst>
  <p:notesMasterIdLst>
    <p:notesMasterId r:id="rId35"/>
  </p:notesMasterIdLst>
  <p:handoutMasterIdLst>
    <p:handoutMasterId r:id="rId36"/>
  </p:handoutMasterIdLst>
  <p:sldIdLst>
    <p:sldId id="259" r:id="rId9"/>
    <p:sldId id="6020" r:id="rId10"/>
    <p:sldId id="6026" r:id="rId11"/>
    <p:sldId id="6027" r:id="rId12"/>
    <p:sldId id="6030" r:id="rId13"/>
    <p:sldId id="6033" r:id="rId14"/>
    <p:sldId id="6028" r:id="rId15"/>
    <p:sldId id="6031" r:id="rId16"/>
    <p:sldId id="6035" r:id="rId17"/>
    <p:sldId id="6038" r:id="rId18"/>
    <p:sldId id="6039" r:id="rId19"/>
    <p:sldId id="6040" r:id="rId20"/>
    <p:sldId id="6041" r:id="rId21"/>
    <p:sldId id="6042" r:id="rId22"/>
    <p:sldId id="6037" r:id="rId23"/>
    <p:sldId id="6025" r:id="rId24"/>
    <p:sldId id="6036" r:id="rId25"/>
    <p:sldId id="6022" r:id="rId26"/>
    <p:sldId id="6034" r:id="rId27"/>
    <p:sldId id="6024" r:id="rId28"/>
    <p:sldId id="4120" r:id="rId29"/>
    <p:sldId id="6023" r:id="rId30"/>
    <p:sldId id="4118" r:id="rId31"/>
    <p:sldId id="4116" r:id="rId32"/>
    <p:sldId id="4119" r:id="rId33"/>
    <p:sldId id="6032" r:id="rId34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354D"/>
    <a:srgbClr val="1D345D"/>
    <a:srgbClr val="859CE7"/>
    <a:srgbClr val="0B74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88109" autoAdjust="0"/>
  </p:normalViewPr>
  <p:slideViewPr>
    <p:cSldViewPr>
      <p:cViewPr varScale="1">
        <p:scale>
          <a:sx n="143" d="100"/>
          <a:sy n="143" d="100"/>
        </p:scale>
        <p:origin x="828" y="102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63" d="100"/>
          <a:sy n="163" d="100"/>
        </p:scale>
        <p:origin x="1392" y="1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D0BF60-D495-D0DE-F2D8-5C451F56E2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27323-EFA2-68F3-2D08-6521152269E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B040A5-A381-4041-BCB6-A961D27C8AED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CC2142-157A-9E72-C893-687C5A2C5B6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29F25-C276-A125-768E-18E671595B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5F8EB6-BD77-40DF-9B7E-18115531C2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234163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sv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38203-DA1C-4C8E-96DC-C5E9F77FA430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D77682-172B-4A4B-B6FB-460A3477CD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406398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Query Executor</a:t>
            </a:r>
          </a:p>
          <a:p>
            <a:pPr marL="171450" indent="-171450">
              <a:buFontTx/>
              <a:buChar char="-"/>
            </a:pPr>
            <a:r>
              <a:rPr lang="en-GB" dirty="0"/>
              <a:t>Runs execution plan</a:t>
            </a:r>
          </a:p>
          <a:p>
            <a:pPr marL="171450" indent="-171450">
              <a:buFontTx/>
              <a:buChar char="-"/>
            </a:pPr>
            <a:r>
              <a:rPr lang="en-GB" dirty="0"/>
              <a:t>Dispatcher for each command</a:t>
            </a:r>
          </a:p>
          <a:p>
            <a:pPr marL="171450" indent="-171450">
              <a:buFontTx/>
              <a:buChar char="-"/>
            </a:pPr>
            <a:r>
              <a:rPr lang="en-GB" dirty="0"/>
              <a:t>Mostly interacts with storage engine</a:t>
            </a:r>
          </a:p>
          <a:p>
            <a:r>
              <a:rPr lang="en-GB" dirty="0"/>
              <a:t>Access Methods</a:t>
            </a:r>
          </a:p>
          <a:p>
            <a:pPr marL="171450" indent="-171450">
              <a:buFontTx/>
              <a:buChar char="-"/>
            </a:pPr>
            <a:r>
              <a:rPr lang="en-GB" dirty="0"/>
              <a:t>Requests pages and prepares row sets to return to relational engine</a:t>
            </a:r>
          </a:p>
          <a:p>
            <a:pPr marL="171450" indent="-171450">
              <a:buFontTx/>
              <a:buChar char="-"/>
            </a:pPr>
            <a:r>
              <a:rPr lang="en-GB" dirty="0"/>
              <a:t>Also receives </a:t>
            </a:r>
            <a:r>
              <a:rPr lang="en-GB" dirty="0" err="1"/>
              <a:t>rowsets</a:t>
            </a:r>
            <a:r>
              <a:rPr lang="en-GB" dirty="0"/>
              <a:t> for insert/update</a:t>
            </a:r>
          </a:p>
          <a:p>
            <a:pPr marL="0" indent="0">
              <a:buFontTx/>
              <a:buNone/>
            </a:pPr>
            <a:r>
              <a:rPr lang="en-GB" dirty="0"/>
              <a:t>Tran </a:t>
            </a:r>
            <a:r>
              <a:rPr lang="en-GB" dirty="0" err="1"/>
              <a:t>mgr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co-ordinates logging, recovery and buffer </a:t>
            </a:r>
            <a:r>
              <a:rPr lang="en-GB" dirty="0" err="1"/>
              <a:t>mgt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also works out </a:t>
            </a:r>
            <a:r>
              <a:rPr lang="en-GB" dirty="0" err="1"/>
              <a:t>tran</a:t>
            </a:r>
            <a:r>
              <a:rPr lang="en-GB" dirty="0"/>
              <a:t> boundaries including cross-</a:t>
            </a:r>
            <a:r>
              <a:rPr lang="en-GB" dirty="0" err="1"/>
              <a:t>db</a:t>
            </a:r>
            <a:endParaRPr lang="en-GB" dirty="0"/>
          </a:p>
          <a:p>
            <a:pPr marL="0" indent="0">
              <a:buFontTx/>
              <a:buNone/>
            </a:pPr>
            <a:r>
              <a:rPr lang="en-GB" dirty="0"/>
              <a:t>Buffer </a:t>
            </a:r>
            <a:r>
              <a:rPr lang="en-GB" dirty="0" err="1"/>
              <a:t>mgr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Manages disk I/O and memory buffers in buffer pool</a:t>
            </a:r>
          </a:p>
          <a:p>
            <a:pPr marL="171450" indent="-171450">
              <a:buFontTx/>
              <a:buChar char="-"/>
            </a:pPr>
            <a:r>
              <a:rPr lang="en-GB" dirty="0"/>
              <a:t>Also manages data cache within buffer pool</a:t>
            </a:r>
          </a:p>
          <a:p>
            <a:pPr marL="0" indent="0">
              <a:buFontTx/>
              <a:buNone/>
            </a:pPr>
            <a:r>
              <a:rPr lang="en-GB" dirty="0"/>
              <a:t>Scheduler</a:t>
            </a:r>
          </a:p>
          <a:p>
            <a:pPr marL="171450" indent="-171450">
              <a:buFontTx/>
              <a:buChar char="-"/>
            </a:pPr>
            <a:r>
              <a:rPr lang="en-GB" dirty="0"/>
              <a:t>Separate CPU scheduler specially designed for SQL</a:t>
            </a:r>
          </a:p>
          <a:p>
            <a:pPr marL="171450" indent="-171450">
              <a:buFontTx/>
              <a:buChar char="-"/>
            </a:pPr>
            <a:r>
              <a:rPr lang="en-GB" dirty="0"/>
              <a:t>In reality all requests from connection onwards go through scheduler</a:t>
            </a:r>
          </a:p>
          <a:p>
            <a:pPr marL="171450" indent="-171450">
              <a:buFontTx/>
              <a:buChar char="-"/>
            </a:pPr>
            <a:r>
              <a:rPr lang="en-GB" dirty="0"/>
              <a:t>Manages SQL worker threads</a:t>
            </a:r>
          </a:p>
        </p:txBody>
      </p:sp>
    </p:spTree>
    <p:extLst>
      <p:ext uri="{BB962C8B-B14F-4D97-AF65-F5344CB8AC3E}">
        <p14:creationId xmlns:p14="http://schemas.microsoft.com/office/powerpoint/2010/main" val="1874143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F24FF-10B6-4BB2-A1BC-7D31E5B8F67C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1174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2289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21380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10732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06623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2753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36328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57425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053453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121991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683679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FC6270-F38B-ED49-AF3E-A8A4B4E85AE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19420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2162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EF4F04-A260-634C-B5AD-1D2175FA08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33858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42BA7CD7-8197-0541-AB53-F3711CE9F27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18175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0209DF-162F-2C4C-BFEF-152ADF15E1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967058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05E612-EC51-9D46-87D9-466A9EFC4D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33023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01651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641634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15721F1-963B-2349-8BC7-E7480791D6D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509579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F8532-8E41-4565-B7F5-C997091547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FB84A0-DEF6-4E30-8C65-0B0655C1C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E2D2C-FF9F-493F-AC79-EAEA3EC2C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6E1F7-BFBC-40EB-BC7A-A11EEC1F6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E8C84-C0BE-4C00-A247-50D4A686A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5770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3708E-11F3-4C7A-8FA4-ACF525695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A7BF2-108A-4809-8A1E-67466BB0A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944C4-72A3-4D29-B565-F90557ADE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3C7CE-2E20-40EA-BEC7-C301E342E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85638-F91C-4AB5-8E11-21CA3339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35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4238-84EF-4FB1-BE7F-035136F6D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98183-A30C-4CB3-BC80-FE8EEBBD9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CD967-C3A8-4E64-96C3-F3E9E0391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65EC17-50C5-4A19-90A4-826AB860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F33BE-6507-4E20-909F-60ED1298A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7883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8127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3D11-DE3F-4F8F-ADE2-DC2B338AB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AE12F-58E5-4249-BD7F-530470C9FA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3AB93C-6CCA-4A19-BE24-71A6343E8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E9996-A9A8-4D51-9540-531CC6CFA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9C66D-A75B-4C0E-AB3A-73EAC0FED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8B938C-0B75-43A5-840D-2EFD6201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66163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08600-0C8A-4E35-8EBF-202501383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37837-73CF-45D7-A8DE-B7E39A77D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99A28-889E-4FF4-B360-E1CCCA937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C6612-900F-4335-A987-D937D19036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549715-E24D-48F0-AD65-FAFA39142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11DB26-3447-4758-8D66-EB89662DE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0594DB-A406-495B-8E30-C9978AC3A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F6A73-A0A5-4FC2-B3C2-CAD5889A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914650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8FE8C-CE59-4B9A-9D58-E526D7D0A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7F778F-CE4E-41A5-8AEC-F9C980107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5CD35-5D68-49D6-AEFB-4863B828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4805F-BED7-42D6-9DAF-A9874120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48350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4F65DA-980E-4EA5-8F14-A27C74A05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680A4B-D81D-4B57-BD44-20B270F42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9202B-2EF2-4261-AA1A-2509B377E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9692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FCE72-6A12-48DE-9949-105C9263F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C958BE-E48C-489C-852F-4CA7D375C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CBC93-E081-4B96-9C4E-911BB8FE6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0AE67-ADAA-407E-A071-CCF19F42C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B320DC-7845-47D6-B6F7-ED55640E4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C9F51-6109-48AB-9C63-2B93F1C7F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95853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A6F77-73C9-4966-B291-2A00E8C0B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E5FA15-0AA1-418D-BFE1-39C5A6B10A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2EAEF6-1A7B-46C1-B220-533A19BD11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F15ED-6F6B-4496-B3E4-73487725F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FB4CA-A7DB-499B-8439-E4FCDC316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58FD9-AB32-4A2F-AEB5-F6B0C935B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350427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0C751-280E-4707-BAC2-9846D2A5C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7A8EB-E24C-46EF-9F34-661305F4B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1884CA-F055-4CAA-800D-E799364D2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77C19-1B0F-4A4B-9349-C521B909F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6A913-7513-450C-A93C-B25505907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41858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79AF13-E5FC-46F2-BD3E-E204100588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587EF7-1FE9-4B48-A371-AF40AD29C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4AE76-FB54-49B5-9223-DBF8E874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B2E80-AB07-4463-BCD0-93220203F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A61A0-BE25-4188-9987-901238517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64855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116459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37D08-4E4E-4C7F-875B-D1C8C0BE1C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F4441-C13E-4F50-8642-7253B6DF34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1FEA7-5EBC-44C8-8348-B2459FE38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735E3-D9D5-43F3-A8A6-155A92F4E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202C-88BC-4FAE-98DF-A0E80BE86F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3282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712182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BB336-B8B4-4387-AF80-E5F708852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3AFFD-123E-4FE8-8A0E-CC174CF47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B946D-7EF9-41B8-9FB5-43DB29408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F59B9-E197-40B8-A7E0-6A4E110F8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F296D-4A73-46DF-A861-BA857EC01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544418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701F3-7A9B-4C5C-B14D-2F92E3365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F1E2A-6051-4146-8DF8-1A56353DAC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2768A-F1A5-49DC-B3D4-50E6DAA58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11641-950F-49BF-B79D-0DDD035E0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89F47-795B-447B-95F6-EA969D936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8964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0C206-24E5-44C7-B056-41FF26FFC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57F0D-591C-4D73-B0B6-167826C27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5D741-3292-4F09-9A52-838B9F37D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F720AA-2ADB-4CE0-A9BE-9743D667E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6CC68C-CC25-4B17-A148-55E1523A1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F9E079-5881-44BA-B09B-C59D7117A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65338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0D7FB-02E1-4380-8E1C-62B73471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56637-4BE7-439E-89F3-A1C3257F9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7A37BA-29DA-46DF-906F-20D5603BC9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09FFA-CD62-4AE5-B500-7F06BBF31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8BF213-E87C-4593-8769-FB298AFF18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266E6C-9A2F-413B-BFC4-6D68A6838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DA5654-E0AC-4099-A15C-B5EF0838A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8D22C8-BE9A-463A-9EF1-0C512382A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383148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931C-5AD8-4A2B-9D68-AAC17CC43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86273F-C4AA-488E-9831-E201669A7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6919-FCE3-401C-84E0-1355419E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459B21-FBC7-4667-8741-B0660B63B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3756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2A3FAF-ED31-42E2-9EA9-0B523DC0E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A60DC4-74B1-4A2A-8235-E1ED84186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49B17-3615-4D80-AA33-6470F2394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536420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535E0-BAA9-4F1A-8D6C-332564383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79E7B-1F70-409D-B63A-726EA97D4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A492B1-A71F-49A3-8CDD-1AAEDDBC3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95EA50-B1FF-400F-97EB-764AA4AF8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AC508-94C8-4D3C-A061-C3B129BE7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9AC7E-AC1E-4552-8AE1-6891A38EE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77156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A4D1B-03EE-479A-9B52-795496014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21B31-0633-43F6-BC70-F15EAFCF9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01D147-CBCA-48A9-8ECB-18D217320B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0A64B-5A6C-4652-8F71-A43D9A1B7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F83E4-DA2F-42E2-9528-189256850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9D78F-580D-44D5-9107-090E1430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97818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6BF86-B1F2-42F2-8258-EC34C2E23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FC3D2-CDA9-48E5-AB9D-E6DE3D078F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1BB2C-CBF4-4CAF-8153-A92F99EE0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F30BF-8FFF-4E38-B5D3-14BA0BBD2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FD333-33C0-41A4-822E-182D331AF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225491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3263DE-2D5A-4B70-ADA0-164A27B83E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226DB4-FEEE-4C58-9CA7-E8E84C47F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8C71-F985-4678-A9EF-ED6B8369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DFD1A-6C0D-4D73-82C1-C59DD6F1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FC3AF-75C2-4D2D-AB4F-9BEBEFC4D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843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66723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older 2">
            <a:extLst>
              <a:ext uri="{FF2B5EF4-FFF2-40B4-BE49-F238E27FC236}">
                <a16:creationId xmlns:a16="http://schemas.microsoft.com/office/drawing/2014/main" id="{9985A9F1-11BF-CB41-8674-5E6A62276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6781800" cy="606613"/>
          </a:xfrm>
        </p:spPr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Ubuntu"/>
                <a:cs typeface="Ubuntu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" name="Holder 3">
            <a:extLst>
              <a:ext uri="{FF2B5EF4-FFF2-40B4-BE49-F238E27FC236}">
                <a16:creationId xmlns:a16="http://schemas.microsoft.com/office/drawing/2014/main" id="{5DC5557C-6F6E-FA47-A64A-03824081C4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2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E185A7C2-F491-394A-A583-8E4AAB88ED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2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Holder 3">
            <a:extLst>
              <a:ext uri="{FF2B5EF4-FFF2-40B4-BE49-F238E27FC236}">
                <a16:creationId xmlns:a16="http://schemas.microsoft.com/office/drawing/2014/main" id="{871ADFB5-3FD3-8D47-B575-6E4430111D4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3512077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F1D46602-3500-C84D-86E9-A03D8A1BC6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12077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Holder 3">
            <a:extLst>
              <a:ext uri="{FF2B5EF4-FFF2-40B4-BE49-F238E27FC236}">
                <a16:creationId xmlns:a16="http://schemas.microsoft.com/office/drawing/2014/main" id="{609E081C-5B40-8E42-A60C-A449ED125732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262152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68E38DC5-84B9-2D42-A8EE-7E1A6CA60E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62152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Holder 3">
            <a:extLst>
              <a:ext uri="{FF2B5EF4-FFF2-40B4-BE49-F238E27FC236}">
                <a16:creationId xmlns:a16="http://schemas.microsoft.com/office/drawing/2014/main" id="{898DEF9C-35F5-AC43-85D8-042BB6291E6D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9012228" y="3733800"/>
            <a:ext cx="2438398" cy="292175"/>
          </a:xfrm>
        </p:spPr>
        <p:txBody>
          <a:bodyPr lIns="0" tIns="0" rIns="0" bIns="0"/>
          <a:lstStyle>
            <a:lvl1pPr>
              <a:defRPr sz="1800" b="1" i="0">
                <a:solidFill>
                  <a:srgbClr val="14355B"/>
                </a:solidFill>
                <a:latin typeface="Ubuntu"/>
                <a:cs typeface="Ubuntu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BA3932E-1AC6-B44B-A77C-82301B14BAB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12228" y="4114800"/>
            <a:ext cx="2438398" cy="923330"/>
          </a:xfrm>
        </p:spPr>
        <p:txBody>
          <a:bodyPr/>
          <a:lstStyle>
            <a:lvl1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2pPr>
            <a:lvl3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3pPr>
            <a:lvl4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4pPr>
            <a:lvl5pPr>
              <a:lnSpc>
                <a:spcPct val="100000"/>
              </a:lnSpc>
              <a:defRPr sz="1200" b="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Media Placeholder 16">
            <a:extLst>
              <a:ext uri="{FF2B5EF4-FFF2-40B4-BE49-F238E27FC236}">
                <a16:creationId xmlns:a16="http://schemas.microsoft.com/office/drawing/2014/main" id="{59F14050-274F-D04C-A1C0-DBE3F9A37FF8}"/>
              </a:ext>
            </a:extLst>
          </p:cNvPr>
          <p:cNvSpPr>
            <a:spLocks noGrp="1"/>
          </p:cNvSpPr>
          <p:nvPr>
            <p:ph type="media" sz="quarter" idx="18"/>
          </p:nvPr>
        </p:nvSpPr>
        <p:spPr>
          <a:xfrm>
            <a:off x="762000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18" name="Media Placeholder 16">
            <a:extLst>
              <a:ext uri="{FF2B5EF4-FFF2-40B4-BE49-F238E27FC236}">
                <a16:creationId xmlns:a16="http://schemas.microsoft.com/office/drawing/2014/main" id="{2BF8A68F-1AA7-1145-BECA-C7B9FE579DDE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3512075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19" name="Media Placeholder 16">
            <a:extLst>
              <a:ext uri="{FF2B5EF4-FFF2-40B4-BE49-F238E27FC236}">
                <a16:creationId xmlns:a16="http://schemas.microsoft.com/office/drawing/2014/main" id="{F4CE6B17-2D00-414A-B3E2-70EC851E55E2}"/>
              </a:ext>
            </a:extLst>
          </p:cNvPr>
          <p:cNvSpPr>
            <a:spLocks noGrp="1"/>
          </p:cNvSpPr>
          <p:nvPr>
            <p:ph type="media" sz="quarter" idx="20"/>
          </p:nvPr>
        </p:nvSpPr>
        <p:spPr>
          <a:xfrm>
            <a:off x="6262152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  <p:sp>
        <p:nvSpPr>
          <p:cNvPr id="20" name="Media Placeholder 16">
            <a:extLst>
              <a:ext uri="{FF2B5EF4-FFF2-40B4-BE49-F238E27FC236}">
                <a16:creationId xmlns:a16="http://schemas.microsoft.com/office/drawing/2014/main" id="{DBB1C7C8-4730-6748-9A97-B25E61E4176B}"/>
              </a:ext>
            </a:extLst>
          </p:cNvPr>
          <p:cNvSpPr>
            <a:spLocks noGrp="1"/>
          </p:cNvSpPr>
          <p:nvPr>
            <p:ph type="media" sz="quarter" idx="21"/>
          </p:nvPr>
        </p:nvSpPr>
        <p:spPr>
          <a:xfrm>
            <a:off x="9012228" y="2284506"/>
            <a:ext cx="2438400" cy="1295400"/>
          </a:xfrm>
        </p:spPr>
        <p:txBody>
          <a:bodyPr/>
          <a:lstStyle/>
          <a:p>
            <a:r>
              <a:rPr lang="en-US"/>
              <a:t>Click icon to add media</a:t>
            </a:r>
          </a:p>
        </p:txBody>
      </p:sp>
    </p:spTree>
    <p:extLst>
      <p:ext uri="{BB962C8B-B14F-4D97-AF65-F5344CB8AC3E}">
        <p14:creationId xmlns:p14="http://schemas.microsoft.com/office/powerpoint/2010/main" val="2410464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0336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bg1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9412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9CC04B-224E-5C45-A0AD-6C9A5BAB11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95400"/>
            <a:ext cx="12192000" cy="6858000"/>
          </a:xfrm>
          <a:prstGeom prst="rect">
            <a:avLst/>
          </a:prstGeom>
        </p:spPr>
      </p:pic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54055D8A-23A2-4D40-B505-C0406E5EF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08595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12AE2F2-14B6-834A-8349-C9CA1E672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40238"/>
            <a:ext cx="9144000" cy="4365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 i="0">
                <a:solidFill>
                  <a:schemeClr val="tx2"/>
                </a:solidFill>
                <a:latin typeface="Ubuntu" panose="020B0504030602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1B1A47C-39E7-6344-AC61-08B8A8531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9638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636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image" Target="../media/image9.png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6AB383-3913-6540-A532-88273C816D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02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746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670784-BF5D-A341-9B12-D6690EF2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273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47" r:id="rId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254E3D9-9257-4248-B588-B6875FD1BF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20" y="5923865"/>
            <a:ext cx="1524000" cy="381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C53F47-C4A0-4E47-8A48-3B45CC5431ED}"/>
              </a:ext>
            </a:extLst>
          </p:cNvPr>
          <p:cNvSpPr txBox="1"/>
          <p:nvPr userDrawn="1"/>
        </p:nvSpPr>
        <p:spPr>
          <a:xfrm>
            <a:off x="2743200" y="5791200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London: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8 Boundary Row, London SE1 8HP 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Farnham: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Broadmede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House, Farnham Business Park,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Weydon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 Lane , Farnham, Surrey, GU9 8QT</a:t>
            </a:r>
          </a:p>
          <a:p>
            <a:r>
              <a:rPr lang="en-GB" sz="1200" b="1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Bulgaria: 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	Krum Popov 56-58 </a:t>
            </a:r>
            <a:r>
              <a:rPr lang="en-GB" sz="1200" b="0" i="0" kern="1200" dirty="0" err="1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str</a:t>
            </a:r>
            <a:r>
              <a:rPr lang="en-GB" sz="1200" b="0" i="0" kern="1200" dirty="0">
                <a:solidFill>
                  <a:schemeClr val="accent1"/>
                </a:solidFill>
                <a:effectLst/>
                <a:latin typeface="Ubuntu" panose="020B0504030602030204" pitchFamily="34" charset="0"/>
                <a:ea typeface="+mn-ea"/>
                <a:cs typeface="+mn-cs"/>
              </a:rPr>
              <a:t>, Sofia, 1421, Bulgaria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312CF2-FBE2-C34F-AB20-AAE14B8A9062}"/>
              </a:ext>
            </a:extLst>
          </p:cNvPr>
          <p:cNvSpPr txBox="1"/>
          <p:nvPr userDrawn="1"/>
        </p:nvSpPr>
        <p:spPr>
          <a:xfrm>
            <a:off x="10127091" y="594641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err="1"/>
              <a:t>adatis.co.uk</a:t>
            </a:r>
            <a:endParaRPr lang="en-US" b="1" dirty="0"/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8FEB4178-48A7-B54E-AE34-B925092FC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43200"/>
            <a:ext cx="105156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3D78977-1716-0646-8A53-DEAB5321C92A}"/>
              </a:ext>
            </a:extLst>
          </p:cNvPr>
          <p:cNvGrpSpPr/>
          <p:nvPr userDrawn="1"/>
        </p:nvGrpSpPr>
        <p:grpSpPr>
          <a:xfrm>
            <a:off x="11504795" y="0"/>
            <a:ext cx="685364" cy="596444"/>
            <a:chOff x="9842956" y="63480"/>
            <a:chExt cx="685364" cy="59644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B03A5F4-6AC9-5946-84B9-50F372372FE8}"/>
                </a:ext>
              </a:extLst>
            </p:cNvPr>
            <p:cNvSpPr/>
            <p:nvPr userDrawn="1"/>
          </p:nvSpPr>
          <p:spPr>
            <a:xfrm>
              <a:off x="10058400" y="63480"/>
              <a:ext cx="381000" cy="381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7314ABE-9270-CA4A-BEA5-70CE8BB37774}"/>
                </a:ext>
              </a:extLst>
            </p:cNvPr>
            <p:cNvSpPr/>
            <p:nvPr userDrawn="1"/>
          </p:nvSpPr>
          <p:spPr>
            <a:xfrm>
              <a:off x="9842956" y="444480"/>
              <a:ext cx="215444" cy="2154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200D648-AD67-3142-B428-460E0F27E795}"/>
                </a:ext>
              </a:extLst>
            </p:cNvPr>
            <p:cNvSpPr/>
            <p:nvPr userDrawn="1"/>
          </p:nvSpPr>
          <p:spPr>
            <a:xfrm>
              <a:off x="10439400" y="444480"/>
              <a:ext cx="88920" cy="88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09588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731" r:id="rId8"/>
    <p:sldLayoutId id="2147483744" r:id="rId9"/>
    <p:sldLayoutId id="2147483745" r:id="rId10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/>
          </a:solidFill>
          <a:latin typeface="Ubuntu" panose="020B0504030602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2F817-5BBE-4381-B6A0-3AC5950E4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685D0D-EB85-4A21-A343-0B2B44C20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4E4BA-1162-487A-8EAF-2A8956758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62E4C-047F-4BB8-A7D6-928F0B6097C5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4638F-ED89-412B-B996-0A6D1518DD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A0427-C84D-4EFA-834F-06F8B3A50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95985-B945-4152-A847-3914B29FFB1B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7B9158-C99A-6936-7F38-E4D105CD5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4" y="1600200"/>
            <a:ext cx="2762252" cy="69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40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315F87-7AAD-4D2D-AB92-BE8A79ABD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91AD8-0232-45D5-8D8D-13F345D6E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2EF42-1E01-4239-ADEF-3CA8DFC1B2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B0BF4-C33D-4AB1-99FA-126C26F0E45E}" type="datetimeFigureOut">
              <a:rPr lang="en-GB" smtClean="0"/>
              <a:t>24/02/2023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E121A-6399-4A6F-AE2B-7D8C6DF233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08A36-6D05-479E-8A75-37D72718F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2077D-B712-4F3C-A654-A8EC5C9E6A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86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Relationship Id="rId6" Type="http://schemas.openxmlformats.org/officeDocument/2006/relationships/hyperlink" Target="https://www.brentozar.com/archive/2015/10/how-to-download-the-stack-overflow-database-via-bittorrent" TargetMode="External"/><Relationship Id="rId5" Type="http://schemas.openxmlformats.org/officeDocument/2006/relationships/hyperlink" Target="mailto:phil.austin@adatis.co.uk" TargetMode="External"/><Relationship Id="rId4" Type="http://schemas.openxmlformats.org/officeDocument/2006/relationships/hyperlink" Target="https://github.com/Microsoft/sql-server-samples/releases/tag/adventureworks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image" Target="../media/image29.png"/><Relationship Id="rId3" Type="http://schemas.openxmlformats.org/officeDocument/2006/relationships/image" Target="../media/image11.png"/><Relationship Id="rId7" Type="http://schemas.openxmlformats.org/officeDocument/2006/relationships/image" Target="../media/image23.png"/><Relationship Id="rId12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0.xml"/><Relationship Id="rId6" Type="http://schemas.openxmlformats.org/officeDocument/2006/relationships/image" Target="../media/image22.pn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5" Type="http://schemas.openxmlformats.org/officeDocument/2006/relationships/image" Target="../media/image31.png"/><Relationship Id="rId10" Type="http://schemas.openxmlformats.org/officeDocument/2006/relationships/image" Target="../media/image26.png"/><Relationship Id="rId4" Type="http://schemas.openxmlformats.org/officeDocument/2006/relationships/image" Target="../media/image12.png"/><Relationship Id="rId9" Type="http://schemas.openxmlformats.org/officeDocument/2006/relationships/image" Target="../media/image25.png"/><Relationship Id="rId1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34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Relationship Id="rId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person, computer&#10;&#10;Description automatically generated">
            <a:extLst>
              <a:ext uri="{FF2B5EF4-FFF2-40B4-BE49-F238E27FC236}">
                <a16:creationId xmlns:a16="http://schemas.microsoft.com/office/drawing/2014/main" id="{6C1C2E03-9F9F-4139-8834-909C051CBC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343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3" y="4533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89EB6886-9A9A-49A4-9B21-5961D23B4C2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CCA318-4F9A-4AFF-B955-493D2ED1AE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718" y="328004"/>
            <a:ext cx="4264161" cy="18210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7BE5AE-8A5D-4C98-ACD6-24A881D8D3E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5059" y="1547669"/>
            <a:ext cx="3405477" cy="634285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B6318C06-E706-41EF-ADDF-6C56AE78420E}"/>
              </a:ext>
            </a:extLst>
          </p:cNvPr>
          <p:cNvSpPr txBox="1">
            <a:spLocks/>
          </p:cNvSpPr>
          <p:nvPr/>
        </p:nvSpPr>
        <p:spPr>
          <a:xfrm>
            <a:off x="838200" y="22148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SQL Server</a:t>
            </a:r>
            <a:endParaRPr lang="en-GB" sz="66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F99F9A-F09F-44AC-BD9D-435E5F4683F4}"/>
              </a:ext>
            </a:extLst>
          </p:cNvPr>
          <p:cNvSpPr txBox="1"/>
          <p:nvPr/>
        </p:nvSpPr>
        <p:spPr>
          <a:xfrm>
            <a:off x="414577" y="3501008"/>
            <a:ext cx="1150929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Fundamentals</a:t>
            </a:r>
          </a:p>
        </p:txBody>
      </p:sp>
      <p:sp>
        <p:nvSpPr>
          <p:cNvPr id="17" name="Subtitle 8">
            <a:extLst>
              <a:ext uri="{FF2B5EF4-FFF2-40B4-BE49-F238E27FC236}">
                <a16:creationId xmlns:a16="http://schemas.microsoft.com/office/drawing/2014/main" id="{F8BBD2CD-659C-4F3B-805E-2129AD677D66}"/>
              </a:ext>
            </a:extLst>
          </p:cNvPr>
          <p:cNvSpPr txBox="1">
            <a:spLocks/>
          </p:cNvSpPr>
          <p:nvPr/>
        </p:nvSpPr>
        <p:spPr>
          <a:xfrm>
            <a:off x="1199456" y="4941168"/>
            <a:ext cx="9144000" cy="436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tx2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>
                <a:solidFill>
                  <a:schemeClr val="bg1"/>
                </a:solidFill>
              </a:rPr>
              <a:t>Phil Austin</a:t>
            </a:r>
          </a:p>
        </p:txBody>
      </p:sp>
    </p:spTree>
    <p:extLst>
      <p:ext uri="{BB962C8B-B14F-4D97-AF65-F5344CB8AC3E}">
        <p14:creationId xmlns:p14="http://schemas.microsoft.com/office/powerpoint/2010/main" val="1998246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A5C531-509B-5D12-3719-02AD65D0ECD1}"/>
              </a:ext>
            </a:extLst>
          </p:cNvPr>
          <p:cNvSpPr txBox="1"/>
          <p:nvPr/>
        </p:nvSpPr>
        <p:spPr>
          <a:xfrm>
            <a:off x="2423592" y="116632"/>
            <a:ext cx="60939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Calibri Light"/>
                <a:cs typeface="Calibri Light"/>
              </a:rPr>
              <a:t>SQL Server &amp; ACID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BC8467-32D7-46FA-5C11-4A811F5AC5EE}"/>
              </a:ext>
            </a:extLst>
          </p:cNvPr>
          <p:cNvSpPr txBox="1"/>
          <p:nvPr/>
        </p:nvSpPr>
        <p:spPr>
          <a:xfrm>
            <a:off x="1271464" y="1052736"/>
            <a:ext cx="9138527" cy="54168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scope</a:t>
            </a:r>
            <a:endParaRPr lang="en-GB" sz="2800" dirty="0">
              <a:solidFill>
                <a:prstClr val="white"/>
              </a:solidFill>
              <a:latin typeface="Calibri" panose="020F0502020204030204"/>
            </a:endParaRP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dirty="0" err="1">
                <a:solidFill>
                  <a:prstClr val="white"/>
                </a:solidFill>
                <a:latin typeface="Calibri" panose="020F0502020204030204"/>
              </a:rPr>
              <a:t>ie</a:t>
            </a: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 the Atomicity, Consistency and Durability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Auto-commit 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default mode 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all T-SQL statements commit when they complete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Explicit 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kumimoji="0" lang="en-GB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ie</a:t>
            </a: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BEGIN TRANSACTION/COMMIT TRANSACTION/ROLLBACK TRANSACTION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Transactions begin and end when T-SQL command issued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Implicit  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set through connection or IMPLICIT_TRANSACTIONS ON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most DML/DDL statements </a:t>
            </a:r>
            <a:r>
              <a:rPr lang="en-GB" dirty="0" err="1">
                <a:solidFill>
                  <a:prstClr val="white"/>
                </a:solidFill>
                <a:latin typeface="Calibri" panose="020F0502020204030204"/>
              </a:rPr>
              <a:t>ie</a:t>
            </a: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 SELECT/INSERT/UPDATE/DELETE/CREATE/DROP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kumimoji="0" lang="en-GB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transaction automatically started after current transaction completes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no need to start transaction only commit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https://learn.microsoft.com/en-us/sql/relational-databases/sql-server-transaction-locking-and-row-versioning-guide?view=sql-server-ver16</a:t>
            </a:r>
            <a:endParaRPr lang="en-GB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486964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975974-970D-BADD-3B6D-67EAD20C9258}"/>
              </a:ext>
            </a:extLst>
          </p:cNvPr>
          <p:cNvSpPr txBox="1"/>
          <p:nvPr/>
        </p:nvSpPr>
        <p:spPr>
          <a:xfrm>
            <a:off x="839416" y="797510"/>
            <a:ext cx="8784976" cy="5663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Locking semantics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kumimoji="0" lang="en-GB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ie</a:t>
            </a: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Consistency, Isolatable</a:t>
            </a:r>
          </a:p>
          <a:p>
            <a:pPr>
              <a:defRPr/>
            </a:pPr>
            <a:endParaRPr lang="en-GB" sz="1600" noProof="0" dirty="0">
              <a:solidFill>
                <a:prstClr val="white"/>
              </a:solidFill>
              <a:latin typeface="Calibri" panose="020F0502020204030204"/>
            </a:endParaRPr>
          </a:p>
          <a:p>
            <a:pPr>
              <a:defRPr/>
            </a:pPr>
            <a:r>
              <a:rPr kumimoji="0" lang="en-GB" sz="16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Locks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sz="1600" noProof="0" dirty="0">
                <a:solidFill>
                  <a:prstClr val="white"/>
                </a:solidFill>
                <a:latin typeface="Calibri" panose="020F0502020204030204"/>
              </a:rPr>
              <a:t>Within a transaction scope SQL ‘locks’ resources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sz="1600" noProof="0" dirty="0">
                <a:solidFill>
                  <a:prstClr val="white"/>
                </a:solidFill>
                <a:latin typeface="Calibri" panose="020F0502020204030204"/>
              </a:rPr>
              <a:t>Locks can block other transactions during the current transaction scope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kumimoji="0" lang="en-GB" sz="1600" b="0" i="0" u="none" strike="noStrike" kern="1200" cap="none" spc="0" normalizeH="0" baseline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Locks can be on </a:t>
            </a: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most objects </a:t>
            </a:r>
            <a:r>
              <a:rPr lang="en-GB" sz="1600" dirty="0" err="1">
                <a:solidFill>
                  <a:prstClr val="white"/>
                </a:solidFill>
                <a:latin typeface="Calibri" panose="020F0502020204030204"/>
              </a:rPr>
              <a:t>ie</a:t>
            </a: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 rows, tables, indexes, entire schema!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This ensures data is consistent and changes are isolated </a:t>
            </a:r>
            <a:r>
              <a:rPr lang="en-GB" sz="1600" dirty="0" err="1">
                <a:solidFill>
                  <a:prstClr val="white"/>
                </a:solidFill>
                <a:latin typeface="Calibri" panose="020F0502020204030204"/>
              </a:rPr>
              <a:t>ie</a:t>
            </a: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 no phantom reads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The way locking behaves depends on some SQL settings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Deadlocks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Locks can become deadlocked</a:t>
            </a:r>
          </a:p>
          <a:p>
            <a:pPr marL="1200150" lvl="2" indent="-285750">
              <a:buFont typeface="Arial" panose="020B0604020202020204" pitchFamily="34" charset="0"/>
              <a:buChar char="•"/>
              <a:defRPr/>
            </a:pP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Example: 	Transaction A takes a lock on object 1 and then object 2 </a:t>
            </a:r>
          </a:p>
          <a:p>
            <a:pPr lvl="2">
              <a:defRPr/>
            </a:pP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		Transaction B takes a lock on object 2 and then object 1</a:t>
            </a:r>
          </a:p>
          <a:p>
            <a:pPr lvl="2">
              <a:defRPr/>
            </a:pP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		Therefore Transaction A waits for Transaction B and vice versa</a:t>
            </a:r>
          </a:p>
          <a:p>
            <a:pPr lvl="2">
              <a:defRPr/>
            </a:pPr>
            <a:r>
              <a:rPr lang="en-GB" sz="1600" dirty="0">
                <a:solidFill>
                  <a:prstClr val="white"/>
                </a:solidFill>
                <a:latin typeface="Calibri" panose="020F0502020204030204"/>
              </a:rPr>
              <a:t>		Neither can complete.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Types of lock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Shared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Exclusive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Schema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CB3DA7-5F84-B905-63B5-B35FE454FAFB}"/>
              </a:ext>
            </a:extLst>
          </p:cNvPr>
          <p:cNvSpPr txBox="1"/>
          <p:nvPr/>
        </p:nvSpPr>
        <p:spPr>
          <a:xfrm>
            <a:off x="2423592" y="116632"/>
            <a:ext cx="609391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Calibri Light"/>
                <a:cs typeface="Calibri Light"/>
              </a:rPr>
              <a:t>SQL Server &amp; ACID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790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2088ED-0372-6538-B97E-C197A27B0E33}"/>
              </a:ext>
            </a:extLst>
          </p:cNvPr>
          <p:cNvSpPr txBox="1"/>
          <p:nvPr/>
        </p:nvSpPr>
        <p:spPr>
          <a:xfrm>
            <a:off x="479376" y="620688"/>
            <a:ext cx="9865096" cy="5232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Concurrency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 dirty="0">
                <a:solidFill>
                  <a:prstClr val="white"/>
                </a:solidFill>
                <a:latin typeface="Calibri" panose="020F0502020204030204"/>
              </a:rPr>
              <a:t>In RDBMS’ users can modify data at the same time </a:t>
            </a:r>
            <a:r>
              <a:rPr lang="en-GB" noProof="0" dirty="0" err="1">
                <a:solidFill>
                  <a:prstClr val="white"/>
                </a:solidFill>
                <a:latin typeface="Calibri" panose="020F0502020204030204"/>
              </a:rPr>
              <a:t>ie</a:t>
            </a:r>
            <a:r>
              <a:rPr lang="en-GB" noProof="0" dirty="0">
                <a:solidFill>
                  <a:prstClr val="white"/>
                </a:solidFill>
                <a:latin typeface="Calibri" panose="020F0502020204030204"/>
              </a:rPr>
              <a:t> concurrently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This can cause problems if it is not controlled through locks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	Lost updates - lost changes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‘Dirty read’ - read uncommitted changes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	Inconsistent reads - non-repeatable read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Phantom reads - different reads in the same transaction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Types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Pessimistic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Locks prevent user B from modifying data until user A has finished.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Good for high-contention environments and locking cost is low compared to rollback cost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Optimistic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Locks do not prevent user B from modifying the data at the same time as user A. However if the RDBMS detects that there is a conflict an error is raised and changes are rolled back.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Good where contention is low and rollback cost is low compared to locking cost.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33166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CB5405-DC57-6E75-B3B6-036F2808FCD1}"/>
              </a:ext>
            </a:extLst>
          </p:cNvPr>
          <p:cNvSpPr txBox="1"/>
          <p:nvPr/>
        </p:nvSpPr>
        <p:spPr>
          <a:xfrm>
            <a:off x="407368" y="404664"/>
            <a:ext cx="10513168" cy="68941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Isolation levels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In SQL Server Isolation levels govern how concurrency is dealt with and what is locked and how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Can be set at server level or query level: for query use SET TRANSACTION ISOLATION LEVEL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However modifications always result in an exclusive lock – so no lost updates!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Lower levels provide less control but also less blocking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Read uncommitted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Lowest concurrency control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Allows reading of uncommitted reads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Read committed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SQL default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Does not allow uncommitted reads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allow inconsistent reads and phantom reads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prstClr val="white"/>
              </a:solidFill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Repeatable read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Does not allow inconsistent reads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Serializable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Highest level of concurrency control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transactions (even SELECT!) </a:t>
            </a: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are isolated </a:t>
            </a:r>
            <a:r>
              <a:rPr lang="en-GB" dirty="0" err="1">
                <a:solidFill>
                  <a:prstClr val="white"/>
                </a:solidFill>
                <a:latin typeface="Calibri" panose="020F0502020204030204"/>
              </a:rPr>
              <a:t>ie</a:t>
            </a: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 SELECT blocks other SELECT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Does not allow 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148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4AD82A-2240-4A8B-234D-5FBF974E4D41}"/>
              </a:ext>
            </a:extLst>
          </p:cNvPr>
          <p:cNvSpPr txBox="1"/>
          <p:nvPr/>
        </p:nvSpPr>
        <p:spPr>
          <a:xfrm>
            <a:off x="911424" y="908720"/>
            <a:ext cx="101531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Row Versioning Isolation Levels</a:t>
            </a:r>
          </a:p>
          <a:p>
            <a:endParaRPr lang="en-GB" dirty="0">
              <a:solidFill>
                <a:schemeClr val="bg1">
                  <a:lumMod val="95000"/>
                </a:schemeClr>
              </a:solidFill>
            </a:endParaRPr>
          </a:p>
          <a:p>
            <a:endParaRPr lang="en-GB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Read committed snapshot</a:t>
            </a:r>
          </a:p>
          <a:p>
            <a:r>
              <a:rPr lang="en-GB" dirty="0">
                <a:solidFill>
                  <a:schemeClr val="bg1">
                    <a:lumMod val="95000"/>
                  </a:schemeClr>
                </a:solidFill>
              </a:rPr>
              <a:t>Snapshot</a:t>
            </a:r>
          </a:p>
        </p:txBody>
      </p:sp>
    </p:spTree>
    <p:extLst>
      <p:ext uri="{BB962C8B-B14F-4D97-AF65-F5344CB8AC3E}">
        <p14:creationId xmlns:p14="http://schemas.microsoft.com/office/powerpoint/2010/main" val="77040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3A5C531-509B-5D12-3719-02AD65D0ECD1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Calibri Light"/>
                <a:cs typeface="Calibri Light"/>
              </a:rPr>
              <a:t>SQL Server &amp; ACID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BC8467-32D7-46FA-5C11-4A811F5AC5EE}"/>
              </a:ext>
            </a:extLst>
          </p:cNvPr>
          <p:cNvSpPr txBox="1"/>
          <p:nvPr/>
        </p:nvSpPr>
        <p:spPr>
          <a:xfrm>
            <a:off x="1559496" y="1700808"/>
            <a:ext cx="566071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Write ahead transaction log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Physical file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Will grow over time – larger transactions will grow it faster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No limit to growth – can run out of space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Recovery Models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Database Checkpoints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Log Backups</a:t>
            </a:r>
          </a:p>
        </p:txBody>
      </p:sp>
    </p:spTree>
    <p:extLst>
      <p:ext uri="{BB962C8B-B14F-4D97-AF65-F5344CB8AC3E}">
        <p14:creationId xmlns:p14="http://schemas.microsoft.com/office/powerpoint/2010/main" val="151486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63" descr="Background pattern&#10;&#10;Description automatically generated">
            <a:extLst>
              <a:ext uri="{FF2B5EF4-FFF2-40B4-BE49-F238E27FC236}">
                <a16:creationId xmlns:a16="http://schemas.microsoft.com/office/drawing/2014/main" id="{0D70A4C5-5B13-7FCA-644B-ED1369CD66E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3B0637C-6D48-CB5B-F54C-5B26716A1F69}"/>
              </a:ext>
            </a:extLst>
          </p:cNvPr>
          <p:cNvSpPr/>
          <p:nvPr/>
        </p:nvSpPr>
        <p:spPr>
          <a:xfrm>
            <a:off x="1199456" y="980728"/>
            <a:ext cx="2304256" cy="48965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/>
              <a:t>SQLOS</a:t>
            </a:r>
          </a:p>
          <a:p>
            <a:pPr marL="285750" indent="-285750">
              <a:buFontTx/>
              <a:buChar char="-"/>
            </a:pPr>
            <a:r>
              <a:rPr lang="en-GB" dirty="0"/>
              <a:t>Memory </a:t>
            </a:r>
            <a:r>
              <a:rPr lang="en-GB" dirty="0" err="1"/>
              <a:t>Mgt</a:t>
            </a:r>
            <a:endParaRPr lang="en-GB" dirty="0"/>
          </a:p>
          <a:p>
            <a:pPr marL="285750" indent="-285750">
              <a:buFontTx/>
              <a:buChar char="-"/>
            </a:pPr>
            <a:r>
              <a:rPr lang="en-GB" dirty="0"/>
              <a:t>Scheduling</a:t>
            </a:r>
          </a:p>
          <a:p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9708D3D-0712-FAC7-DFFB-B64089A0A310}"/>
              </a:ext>
            </a:extLst>
          </p:cNvPr>
          <p:cNvSpPr/>
          <p:nvPr/>
        </p:nvSpPr>
        <p:spPr>
          <a:xfrm>
            <a:off x="3696147" y="1004172"/>
            <a:ext cx="1899494" cy="49415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dirty="0"/>
              <a:t>Storage Engine</a:t>
            </a:r>
          </a:p>
          <a:p>
            <a:pPr marL="285750" indent="-285750">
              <a:buFontTx/>
              <a:buChar char="-"/>
            </a:pPr>
            <a:r>
              <a:rPr lang="en-GB" dirty="0"/>
              <a:t>DBCC</a:t>
            </a:r>
          </a:p>
          <a:p>
            <a:pPr marL="285750" indent="-285750">
              <a:buFontTx/>
              <a:buChar char="-"/>
            </a:pPr>
            <a:r>
              <a:rPr lang="en-GB" dirty="0"/>
              <a:t>BCP</a:t>
            </a:r>
          </a:p>
          <a:p>
            <a:pPr marL="285750" indent="-285750">
              <a:buFontTx/>
              <a:buChar char="-"/>
            </a:pPr>
            <a:r>
              <a:rPr lang="en-GB" dirty="0"/>
              <a:t>Backup/ Restore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0A9D999-5DC7-FA4A-7495-233A25269AD1}"/>
              </a:ext>
            </a:extLst>
          </p:cNvPr>
          <p:cNvSpPr/>
          <p:nvPr/>
        </p:nvSpPr>
        <p:spPr>
          <a:xfrm>
            <a:off x="5884760" y="980728"/>
            <a:ext cx="1723408" cy="49649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Relational Engine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AACE06D-2F9C-83F0-862D-AF43A149474F}"/>
              </a:ext>
            </a:extLst>
          </p:cNvPr>
          <p:cNvSpPr/>
          <p:nvPr/>
        </p:nvSpPr>
        <p:spPr>
          <a:xfrm>
            <a:off x="8184232" y="1003464"/>
            <a:ext cx="1692137" cy="49649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Protocols</a:t>
            </a:r>
          </a:p>
        </p:txBody>
      </p:sp>
      <p:pic>
        <p:nvPicPr>
          <p:cNvPr id="10" name="Graphic 9" descr="Users with solid fill">
            <a:extLst>
              <a:ext uri="{FF2B5EF4-FFF2-40B4-BE49-F238E27FC236}">
                <a16:creationId xmlns:a16="http://schemas.microsoft.com/office/drawing/2014/main" id="{D637E9FA-A179-8DEE-B1DD-219F2FBC04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776420" y="2694038"/>
            <a:ext cx="1126461" cy="11264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E82171D-DF03-B408-41CE-B136F7622E1D}"/>
              </a:ext>
            </a:extLst>
          </p:cNvPr>
          <p:cNvSpPr txBox="1"/>
          <p:nvPr/>
        </p:nvSpPr>
        <p:spPr>
          <a:xfrm>
            <a:off x="10931782" y="3635833"/>
            <a:ext cx="815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Clients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3A96DD9-D89B-EE8D-644D-755019EFAF1A}"/>
              </a:ext>
            </a:extLst>
          </p:cNvPr>
          <p:cNvSpPr/>
          <p:nvPr/>
        </p:nvSpPr>
        <p:spPr>
          <a:xfrm>
            <a:off x="1323364" y="3747858"/>
            <a:ext cx="2081054" cy="16682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Buffer Manager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EFA1CD0-9DE4-F1A7-B1EB-3A1D9238CC34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404418" y="5085184"/>
            <a:ext cx="459334" cy="33682"/>
          </a:xfrm>
          <a:prstGeom prst="straightConnector1">
            <a:avLst/>
          </a:prstGeom>
          <a:ln w="698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8802774-DD4F-931A-AF1D-8311EF315C23}"/>
              </a:ext>
            </a:extLst>
          </p:cNvPr>
          <p:cNvSpPr/>
          <p:nvPr/>
        </p:nvSpPr>
        <p:spPr>
          <a:xfrm>
            <a:off x="3863752" y="4581128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Access Methods</a:t>
            </a:r>
          </a:p>
        </p:txBody>
      </p:sp>
      <p:sp>
        <p:nvSpPr>
          <p:cNvPr id="21" name="Cylinder 20">
            <a:extLst>
              <a:ext uri="{FF2B5EF4-FFF2-40B4-BE49-F238E27FC236}">
                <a16:creationId xmlns:a16="http://schemas.microsoft.com/office/drawing/2014/main" id="{C5BF0DFD-564B-5F9B-772C-22E79DDCD47B}"/>
              </a:ext>
            </a:extLst>
          </p:cNvPr>
          <p:cNvSpPr/>
          <p:nvPr/>
        </p:nvSpPr>
        <p:spPr>
          <a:xfrm>
            <a:off x="119336" y="4235186"/>
            <a:ext cx="955115" cy="157007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Storage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6647D00-A233-B2D7-FF4D-2BB706BCD626}"/>
              </a:ext>
            </a:extLst>
          </p:cNvPr>
          <p:cNvCxnSpPr>
            <a:cxnSpLocks/>
            <a:endCxn id="21" idx="1"/>
          </p:cNvCxnSpPr>
          <p:nvPr/>
        </p:nvCxnSpPr>
        <p:spPr>
          <a:xfrm flipH="1">
            <a:off x="596894" y="3523511"/>
            <a:ext cx="14219" cy="711675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4" name="Graphic 23" descr="Processor with solid fill">
            <a:extLst>
              <a:ext uri="{FF2B5EF4-FFF2-40B4-BE49-F238E27FC236}">
                <a16:creationId xmlns:a16="http://schemas.microsoft.com/office/drawing/2014/main" id="{A4AF4687-BEFC-B2DA-218C-C29C9D136C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79065" y="2277365"/>
            <a:ext cx="864096" cy="864096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7DCF076-03AE-45CC-4E15-F419652192DA}"/>
              </a:ext>
            </a:extLst>
          </p:cNvPr>
          <p:cNvSpPr/>
          <p:nvPr/>
        </p:nvSpPr>
        <p:spPr>
          <a:xfrm>
            <a:off x="1631504" y="218998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Scheduler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81EAD3-5A03-B0EB-DAE0-FD3F76FC3307}"/>
              </a:ext>
            </a:extLst>
          </p:cNvPr>
          <p:cNvSpPr txBox="1"/>
          <p:nvPr/>
        </p:nvSpPr>
        <p:spPr>
          <a:xfrm>
            <a:off x="330187" y="3140968"/>
            <a:ext cx="574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CPU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3AC4164-DE62-1774-9CA2-B58E7638BFCD}"/>
              </a:ext>
            </a:extLst>
          </p:cNvPr>
          <p:cNvCxnSpPr>
            <a:cxnSpLocks/>
          </p:cNvCxnSpPr>
          <p:nvPr/>
        </p:nvCxnSpPr>
        <p:spPr>
          <a:xfrm flipH="1">
            <a:off x="925500" y="2684316"/>
            <a:ext cx="690053" cy="9722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E9FA780-F3BA-5FBB-9B98-1436DE96B4BF}"/>
              </a:ext>
            </a:extLst>
          </p:cNvPr>
          <p:cNvCxnSpPr>
            <a:cxnSpLocks/>
            <a:stCxn id="27" idx="2"/>
            <a:endCxn id="11" idx="0"/>
          </p:cNvCxnSpPr>
          <p:nvPr/>
        </p:nvCxnSpPr>
        <p:spPr>
          <a:xfrm>
            <a:off x="2351584" y="3198094"/>
            <a:ext cx="12307" cy="549764"/>
          </a:xfrm>
          <a:prstGeom prst="straightConnector1">
            <a:avLst/>
          </a:prstGeom>
          <a:ln w="698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F8644E86-5ED3-1D11-93FF-A401D650F4B5}"/>
              </a:ext>
            </a:extLst>
          </p:cNvPr>
          <p:cNvSpPr/>
          <p:nvPr/>
        </p:nvSpPr>
        <p:spPr>
          <a:xfrm>
            <a:off x="3863752" y="2852936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Transaction Manager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56D7A35-58FB-A0C9-6CF3-530200842019}"/>
              </a:ext>
            </a:extLst>
          </p:cNvPr>
          <p:cNvCxnSpPr>
            <a:cxnSpLocks/>
          </p:cNvCxnSpPr>
          <p:nvPr/>
        </p:nvCxnSpPr>
        <p:spPr>
          <a:xfrm flipH="1">
            <a:off x="3387695" y="3840352"/>
            <a:ext cx="483886" cy="394834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060415F-224B-02AF-CEE3-CF0EFD64C604}"/>
              </a:ext>
            </a:extLst>
          </p:cNvPr>
          <p:cNvCxnSpPr>
            <a:cxnSpLocks/>
            <a:stCxn id="53" idx="2"/>
            <a:endCxn id="18" idx="0"/>
          </p:cNvCxnSpPr>
          <p:nvPr/>
        </p:nvCxnSpPr>
        <p:spPr>
          <a:xfrm>
            <a:off x="4583832" y="3861048"/>
            <a:ext cx="0" cy="720080"/>
          </a:xfrm>
          <a:prstGeom prst="straightConnector1">
            <a:avLst/>
          </a:prstGeom>
          <a:ln w="698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4AD945B-946C-EFE8-8541-1FE55FDBADE6}"/>
              </a:ext>
            </a:extLst>
          </p:cNvPr>
          <p:cNvSpPr/>
          <p:nvPr/>
        </p:nvSpPr>
        <p:spPr>
          <a:xfrm>
            <a:off x="6023992" y="3356992"/>
            <a:ext cx="144160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Query Optimiser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092D4C1-F739-CE88-1132-BA33A0D6C428}"/>
              </a:ext>
            </a:extLst>
          </p:cNvPr>
          <p:cNvSpPr/>
          <p:nvPr/>
        </p:nvSpPr>
        <p:spPr>
          <a:xfrm>
            <a:off x="8328248" y="1484784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Shared Memory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67F238F-240E-ADEF-E896-344727B98209}"/>
              </a:ext>
            </a:extLst>
          </p:cNvPr>
          <p:cNvSpPr/>
          <p:nvPr/>
        </p:nvSpPr>
        <p:spPr>
          <a:xfrm>
            <a:off x="8328248" y="263691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TCP/IP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50B79FE-0EC4-A87C-A8B3-FB165F5B6020}"/>
              </a:ext>
            </a:extLst>
          </p:cNvPr>
          <p:cNvSpPr/>
          <p:nvPr/>
        </p:nvSpPr>
        <p:spPr>
          <a:xfrm>
            <a:off x="8328248" y="371703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Named Pipes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F3DA539-5CCD-00EE-380E-8A585A6BDA9F}"/>
              </a:ext>
            </a:extLst>
          </p:cNvPr>
          <p:cNvCxnSpPr>
            <a:cxnSpLocks/>
            <a:endCxn id="4" idx="3"/>
          </p:cNvCxnSpPr>
          <p:nvPr/>
        </p:nvCxnSpPr>
        <p:spPr>
          <a:xfrm flipH="1" flipV="1">
            <a:off x="9768408" y="3140968"/>
            <a:ext cx="502945" cy="112516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E2D2E39-A423-5CB2-648A-9C85C9381D76}"/>
              </a:ext>
            </a:extLst>
          </p:cNvPr>
          <p:cNvCxnSpPr>
            <a:cxnSpLocks/>
            <a:endCxn id="30" idx="3"/>
          </p:cNvCxnSpPr>
          <p:nvPr/>
        </p:nvCxnSpPr>
        <p:spPr>
          <a:xfrm flipH="1">
            <a:off x="7464152" y="2420888"/>
            <a:ext cx="720080" cy="0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7717349-A987-AEAC-99AF-5C586D2F2C86}"/>
              </a:ext>
            </a:extLst>
          </p:cNvPr>
          <p:cNvCxnSpPr>
            <a:cxnSpLocks/>
            <a:endCxn id="3" idx="3"/>
          </p:cNvCxnSpPr>
          <p:nvPr/>
        </p:nvCxnSpPr>
        <p:spPr>
          <a:xfrm flipH="1" flipV="1">
            <a:off x="9768408" y="1988840"/>
            <a:ext cx="636673" cy="646332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DD5B68A-695B-9304-30D1-37B8A1DF5387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9768408" y="3755093"/>
            <a:ext cx="636673" cy="465995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978AF157-5B4D-F2B7-D468-082B1C78F665}"/>
              </a:ext>
            </a:extLst>
          </p:cNvPr>
          <p:cNvSpPr/>
          <p:nvPr/>
        </p:nvSpPr>
        <p:spPr>
          <a:xfrm>
            <a:off x="6023992" y="191683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Command Parser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761EDAD-72DB-CA37-C69B-77B6D5850FBA}"/>
              </a:ext>
            </a:extLst>
          </p:cNvPr>
          <p:cNvSpPr/>
          <p:nvPr/>
        </p:nvSpPr>
        <p:spPr>
          <a:xfrm>
            <a:off x="6023992" y="479715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Query Executor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D6B3B0D-9A0B-32DD-6CB0-2C60D5E60641}"/>
              </a:ext>
            </a:extLst>
          </p:cNvPr>
          <p:cNvCxnSpPr>
            <a:cxnSpLocks/>
            <a:stCxn id="30" idx="2"/>
            <a:endCxn id="2" idx="0"/>
          </p:cNvCxnSpPr>
          <p:nvPr/>
        </p:nvCxnSpPr>
        <p:spPr>
          <a:xfrm>
            <a:off x="6744072" y="2924944"/>
            <a:ext cx="720" cy="432048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77F98C4-48FA-0319-7A12-EB596CE85051}"/>
              </a:ext>
            </a:extLst>
          </p:cNvPr>
          <p:cNvCxnSpPr>
            <a:cxnSpLocks/>
            <a:stCxn id="2" idx="2"/>
            <a:endCxn id="31" idx="0"/>
          </p:cNvCxnSpPr>
          <p:nvPr/>
        </p:nvCxnSpPr>
        <p:spPr>
          <a:xfrm flipH="1">
            <a:off x="6744072" y="4365104"/>
            <a:ext cx="720" cy="432048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42F5A7C-E7DB-01F4-BF49-78B5EC6CC9F9}"/>
              </a:ext>
            </a:extLst>
          </p:cNvPr>
          <p:cNvCxnSpPr>
            <a:cxnSpLocks/>
            <a:endCxn id="53" idx="3"/>
          </p:cNvCxnSpPr>
          <p:nvPr/>
        </p:nvCxnSpPr>
        <p:spPr>
          <a:xfrm flipH="1" flipV="1">
            <a:off x="5303912" y="3356992"/>
            <a:ext cx="792088" cy="1512168"/>
          </a:xfrm>
          <a:prstGeom prst="straightConnector1">
            <a:avLst/>
          </a:prstGeom>
          <a:ln w="1047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1C44793-7E6B-31CC-B4FF-336C3FF70908}"/>
              </a:ext>
            </a:extLst>
          </p:cNvPr>
          <p:cNvCxnSpPr>
            <a:cxnSpLocks/>
            <a:stCxn id="31" idx="1"/>
            <a:endCxn id="18" idx="3"/>
          </p:cNvCxnSpPr>
          <p:nvPr/>
        </p:nvCxnSpPr>
        <p:spPr>
          <a:xfrm flipH="1" flipV="1">
            <a:off x="5303912" y="5085184"/>
            <a:ext cx="720080" cy="216024"/>
          </a:xfrm>
          <a:prstGeom prst="straightConnector1">
            <a:avLst/>
          </a:prstGeom>
          <a:ln w="6985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8E346B8F-C990-9653-EAFD-534A748FEF08}"/>
              </a:ext>
            </a:extLst>
          </p:cNvPr>
          <p:cNvSpPr/>
          <p:nvPr/>
        </p:nvSpPr>
        <p:spPr>
          <a:xfrm>
            <a:off x="1556986" y="4178823"/>
            <a:ext cx="1538486" cy="1199532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Buffer Pool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C49B68-51A7-A9C1-947B-534E81A2CD32}"/>
              </a:ext>
            </a:extLst>
          </p:cNvPr>
          <p:cNvSpPr txBox="1"/>
          <p:nvPr/>
        </p:nvSpPr>
        <p:spPr>
          <a:xfrm>
            <a:off x="10049969" y="2950564"/>
            <a:ext cx="8925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TDS</a:t>
            </a:r>
          </a:p>
          <a:p>
            <a:pPr algn="ctr"/>
            <a:r>
              <a:rPr lang="en-GB" dirty="0">
                <a:solidFill>
                  <a:schemeClr val="bg1"/>
                </a:solidFill>
              </a:rPr>
              <a:t>packets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55C3A67-69D4-B9A1-59C0-FEC2A9821D39}"/>
              </a:ext>
            </a:extLst>
          </p:cNvPr>
          <p:cNvSpPr txBox="1"/>
          <p:nvPr/>
        </p:nvSpPr>
        <p:spPr>
          <a:xfrm>
            <a:off x="1474509" y="84387"/>
            <a:ext cx="90989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Unbuntu"/>
              </a:rPr>
              <a:t>SQL Server Database Engine Query Architecture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3B581919-7E4D-385F-E762-9ED8B85AEAE6}"/>
              </a:ext>
            </a:extLst>
          </p:cNvPr>
          <p:cNvSpPr/>
          <p:nvPr/>
        </p:nvSpPr>
        <p:spPr>
          <a:xfrm>
            <a:off x="1637052" y="4631087"/>
            <a:ext cx="1364501" cy="66565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 Cache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4C444664-4A2D-6DDC-021C-D50BE1668F6B}"/>
              </a:ext>
            </a:extLst>
          </p:cNvPr>
          <p:cNvSpPr/>
          <p:nvPr/>
        </p:nvSpPr>
        <p:spPr>
          <a:xfrm>
            <a:off x="8328248" y="4797152"/>
            <a:ext cx="1440160" cy="100811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Dedicated Administrator Connection (DAC)</a:t>
            </a:r>
          </a:p>
        </p:txBody>
      </p:sp>
    </p:spTree>
    <p:extLst>
      <p:ext uri="{BB962C8B-B14F-4D97-AF65-F5344CB8AC3E}">
        <p14:creationId xmlns:p14="http://schemas.microsoft.com/office/powerpoint/2010/main" val="3543545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8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80" y="-27384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A5D4985B-D68F-4485-80C8-D410D243C483}"/>
              </a:ext>
            </a:extLst>
          </p:cNvPr>
          <p:cNvSpPr txBox="1">
            <a:spLocks/>
          </p:cNvSpPr>
          <p:nvPr/>
        </p:nvSpPr>
        <p:spPr>
          <a:xfrm>
            <a:off x="202465" y="404664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Thank you!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301C9CE-9242-4726-9F52-06DA0C528C06}"/>
              </a:ext>
            </a:extLst>
          </p:cNvPr>
          <p:cNvSpPr txBox="1"/>
          <p:nvPr/>
        </p:nvSpPr>
        <p:spPr>
          <a:xfrm>
            <a:off x="335360" y="1284724"/>
            <a:ext cx="1166211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AdventureWorks2019 : </a:t>
            </a:r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https://github.com/Microsoft/sql-server-samples/releases/tag/adventureworks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Stack Overflow: h</a:t>
            </a:r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ttps://www.brentozar.com/archive/2015/10/how-to-download-the-stack-overflow-database-via-bittorrent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https://github.com/phil-a10/Talks</a:t>
            </a: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  <a:hlinkClick r:id="rId5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FE46D38-0D8D-4F84-9CC9-31A7F1D064D6}"/>
              </a:ext>
            </a:extLst>
          </p:cNvPr>
          <p:cNvSpPr txBox="1"/>
          <p:nvPr/>
        </p:nvSpPr>
        <p:spPr>
          <a:xfrm>
            <a:off x="335360" y="4193212"/>
            <a:ext cx="609702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Questions?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FCCC61-C6D2-6923-1033-1DA066BCF291}"/>
              </a:ext>
            </a:extLst>
          </p:cNvPr>
          <p:cNvSpPr txBox="1"/>
          <p:nvPr/>
        </p:nvSpPr>
        <p:spPr>
          <a:xfrm>
            <a:off x="335360" y="5207758"/>
            <a:ext cx="61798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phil.austin@adatis.co.uk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  <a:p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r>
              <a:rPr lang="en-US" sz="2400" dirty="0">
                <a:solidFill>
                  <a:schemeClr val="bg1"/>
                </a:solidFill>
                <a:latin typeface="Ubuntu" panose="020B0504030602030204" pitchFamily="34" charset="0"/>
                <a:ea typeface="+mn-lt"/>
                <a:cs typeface="+mn-lt"/>
              </a:rPr>
              <a:t>www.linkedin.com/in/phil-austin-44147415</a:t>
            </a:r>
            <a:endParaRPr lang="en-US" sz="2400" dirty="0">
              <a:solidFill>
                <a:schemeClr val="bg1"/>
              </a:solidFill>
              <a:latin typeface="Ubuntu" panose="020B0504030602030204" pitchFamily="34" charset="0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32180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+mn-cs"/>
              </a:rPr>
              <a:t>First Normal Form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8DE162A-D96C-B8DF-5E61-AE39926D5B04}"/>
              </a:ext>
            </a:extLst>
          </p:cNvPr>
          <p:cNvGraphicFramePr>
            <a:graphicFrameLocks noGrp="1"/>
          </p:cNvGraphicFramePr>
          <p:nvPr/>
        </p:nvGraphicFramePr>
        <p:xfrm>
          <a:off x="1343470" y="1390106"/>
          <a:ext cx="9721080" cy="1185375"/>
        </p:xfrm>
        <a:graphic>
          <a:graphicData uri="http://schemas.openxmlformats.org/drawingml/2006/table">
            <a:tbl>
              <a:tblPr/>
              <a:tblGrid>
                <a:gridCol w="913167">
                  <a:extLst>
                    <a:ext uri="{9D8B030D-6E8A-4147-A177-3AD203B41FA5}">
                      <a16:colId xmlns:a16="http://schemas.microsoft.com/office/drawing/2014/main" val="1929795087"/>
                    </a:ext>
                  </a:extLst>
                </a:gridCol>
                <a:gridCol w="1412554">
                  <a:extLst>
                    <a:ext uri="{9D8B030D-6E8A-4147-A177-3AD203B41FA5}">
                      <a16:colId xmlns:a16="http://schemas.microsoft.com/office/drawing/2014/main" val="4187065761"/>
                    </a:ext>
                  </a:extLst>
                </a:gridCol>
                <a:gridCol w="1369749">
                  <a:extLst>
                    <a:ext uri="{9D8B030D-6E8A-4147-A177-3AD203B41FA5}">
                      <a16:colId xmlns:a16="http://schemas.microsoft.com/office/drawing/2014/main" val="2921698718"/>
                    </a:ext>
                  </a:extLst>
                </a:gridCol>
                <a:gridCol w="1824125">
                  <a:extLst>
                    <a:ext uri="{9D8B030D-6E8A-4147-A177-3AD203B41FA5}">
                      <a16:colId xmlns:a16="http://schemas.microsoft.com/office/drawing/2014/main" val="3859841098"/>
                    </a:ext>
                  </a:extLst>
                </a:gridCol>
                <a:gridCol w="1400495">
                  <a:extLst>
                    <a:ext uri="{9D8B030D-6E8A-4147-A177-3AD203B41FA5}">
                      <a16:colId xmlns:a16="http://schemas.microsoft.com/office/drawing/2014/main" val="1681899400"/>
                    </a:ext>
                  </a:extLst>
                </a:gridCol>
                <a:gridCol w="1000792">
                  <a:extLst>
                    <a:ext uri="{9D8B030D-6E8A-4147-A177-3AD203B41FA5}">
                      <a16:colId xmlns:a16="http://schemas.microsoft.com/office/drawing/2014/main" val="2163030259"/>
                    </a:ext>
                  </a:extLst>
                </a:gridCol>
                <a:gridCol w="1800198">
                  <a:extLst>
                    <a:ext uri="{9D8B030D-6E8A-4147-A177-3AD203B41FA5}">
                      <a16:colId xmlns:a16="http://schemas.microsoft.com/office/drawing/2014/main" val="3693800243"/>
                    </a:ext>
                  </a:extLst>
                </a:gridCol>
              </a:tblGrid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Manager_Phone_Number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264617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123-456-7890,</a:t>
                      </a:r>
                    </a:p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24106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Human Resources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9408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481412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1271464" y="1052736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34F33C-C011-A38F-7B53-6ADE60310D84}"/>
              </a:ext>
            </a:extLst>
          </p:cNvPr>
          <p:cNvGraphicFramePr>
            <a:graphicFrameLocks noGrp="1"/>
          </p:cNvGraphicFramePr>
          <p:nvPr/>
        </p:nvGraphicFramePr>
        <p:xfrm>
          <a:off x="1343471" y="3281459"/>
          <a:ext cx="9793090" cy="1338856"/>
        </p:xfrm>
        <a:graphic>
          <a:graphicData uri="http://schemas.openxmlformats.org/drawingml/2006/table">
            <a:tbl>
              <a:tblPr/>
              <a:tblGrid>
                <a:gridCol w="1152129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735292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  <a:gridCol w="1413791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  <a:gridCol w="1086591">
                  <a:extLst>
                    <a:ext uri="{9D8B030D-6E8A-4147-A177-3AD203B41FA5}">
                      <a16:colId xmlns:a16="http://schemas.microsoft.com/office/drawing/2014/main" val="4233456164"/>
                    </a:ext>
                  </a:extLst>
                </a:gridCol>
                <a:gridCol w="1740991">
                  <a:extLst>
                    <a:ext uri="{9D8B030D-6E8A-4147-A177-3AD203B41FA5}">
                      <a16:colId xmlns:a16="http://schemas.microsoft.com/office/drawing/2014/main" val="2357529604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Manager_Phone_Number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Human Resources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 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1271464" y="2912851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53FB47-21B4-E813-DD5B-B160B229E25D}"/>
              </a:ext>
            </a:extLst>
          </p:cNvPr>
          <p:cNvSpPr txBox="1"/>
          <p:nvPr/>
        </p:nvSpPr>
        <p:spPr>
          <a:xfrm>
            <a:off x="1271464" y="4862720"/>
            <a:ext cx="9865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1st Normal Form (1NF) – columns have a single value, column/attribute domain does not change, unique name exists for each every column, row order doesn’t matter</a:t>
            </a:r>
          </a:p>
        </p:txBody>
      </p:sp>
    </p:spTree>
    <p:extLst>
      <p:ext uri="{BB962C8B-B14F-4D97-AF65-F5344CB8AC3E}">
        <p14:creationId xmlns:p14="http://schemas.microsoft.com/office/powerpoint/2010/main" val="1644603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" y="-22945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A7B87-B054-4DA6-B239-234FC60DD9DF}"/>
              </a:ext>
            </a:extLst>
          </p:cNvPr>
          <p:cNvSpPr txBox="1"/>
          <p:nvPr/>
        </p:nvSpPr>
        <p:spPr>
          <a:xfrm>
            <a:off x="413576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Agenda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CD5546-00B4-39D6-1BBD-6417D5B9B437}"/>
              </a:ext>
            </a:extLst>
          </p:cNvPr>
          <p:cNvSpPr txBox="1"/>
          <p:nvPr/>
        </p:nvSpPr>
        <p:spPr>
          <a:xfrm flipH="1">
            <a:off x="335360" y="1026102"/>
            <a:ext cx="34106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RDBMS Theory</a:t>
            </a:r>
          </a:p>
          <a:p>
            <a:r>
              <a:rPr lang="en-GB" dirty="0">
                <a:solidFill>
                  <a:schemeClr val="bg1"/>
                </a:solidFill>
              </a:rPr>
              <a:t>	Relational model</a:t>
            </a:r>
          </a:p>
          <a:p>
            <a:r>
              <a:rPr lang="en-GB" dirty="0">
                <a:solidFill>
                  <a:schemeClr val="bg1"/>
                </a:solidFill>
              </a:rPr>
              <a:t>		Tables</a:t>
            </a:r>
          </a:p>
          <a:p>
            <a:r>
              <a:rPr lang="en-GB" dirty="0">
                <a:solidFill>
                  <a:schemeClr val="bg1"/>
                </a:solidFill>
              </a:rPr>
              <a:t>		Rows/Columns</a:t>
            </a:r>
          </a:p>
          <a:p>
            <a:r>
              <a:rPr lang="en-GB" dirty="0">
                <a:solidFill>
                  <a:schemeClr val="bg1"/>
                </a:solidFill>
              </a:rPr>
              <a:t>	Normalisation</a:t>
            </a:r>
          </a:p>
          <a:p>
            <a:r>
              <a:rPr lang="en-GB" dirty="0">
                <a:solidFill>
                  <a:schemeClr val="bg1"/>
                </a:solidFill>
              </a:rPr>
              <a:t>		Normal 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164DC2-E1BE-C1AF-986B-6B02D6FA108A}"/>
              </a:ext>
            </a:extLst>
          </p:cNvPr>
          <p:cNvSpPr txBox="1"/>
          <p:nvPr/>
        </p:nvSpPr>
        <p:spPr>
          <a:xfrm flipH="1">
            <a:off x="263352" y="2803698"/>
            <a:ext cx="34106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ACID properties</a:t>
            </a:r>
          </a:p>
          <a:p>
            <a:r>
              <a:rPr lang="en-GB" dirty="0">
                <a:solidFill>
                  <a:schemeClr val="bg1"/>
                </a:solidFill>
              </a:rPr>
              <a:t>	Concurrency/contention</a:t>
            </a:r>
          </a:p>
          <a:p>
            <a:r>
              <a:rPr lang="en-GB" dirty="0">
                <a:solidFill>
                  <a:schemeClr val="bg1"/>
                </a:solidFill>
              </a:rPr>
              <a:t>	Locking semantics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98E434-2C47-7528-6F7F-135A9C65EA82}"/>
              </a:ext>
            </a:extLst>
          </p:cNvPr>
          <p:cNvSpPr txBox="1"/>
          <p:nvPr/>
        </p:nvSpPr>
        <p:spPr>
          <a:xfrm>
            <a:off x="479374" y="5033018"/>
            <a:ext cx="34106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T-SQL Concepts</a:t>
            </a:r>
          </a:p>
          <a:p>
            <a:r>
              <a:rPr lang="en-GB" dirty="0">
                <a:solidFill>
                  <a:schemeClr val="bg1"/>
                </a:solidFill>
              </a:rPr>
              <a:t>	Declarative</a:t>
            </a:r>
          </a:p>
          <a:p>
            <a:r>
              <a:rPr lang="en-GB" dirty="0">
                <a:solidFill>
                  <a:schemeClr val="bg1"/>
                </a:solidFill>
              </a:rPr>
              <a:t>	Set based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B5A471-B0FB-0569-8A30-562D35DF181A}"/>
              </a:ext>
            </a:extLst>
          </p:cNvPr>
          <p:cNvSpPr txBox="1"/>
          <p:nvPr/>
        </p:nvSpPr>
        <p:spPr>
          <a:xfrm>
            <a:off x="2655588" y="4075816"/>
            <a:ext cx="34106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SQL Architecture</a:t>
            </a:r>
          </a:p>
          <a:p>
            <a:r>
              <a:rPr lang="en-GB" dirty="0">
                <a:solidFill>
                  <a:schemeClr val="bg1"/>
                </a:solidFill>
              </a:rPr>
              <a:t>	Protocols</a:t>
            </a:r>
          </a:p>
          <a:p>
            <a:r>
              <a:rPr lang="en-GB" dirty="0">
                <a:solidFill>
                  <a:schemeClr val="bg1"/>
                </a:solidFill>
              </a:rPr>
              <a:t>	SQLOS</a:t>
            </a:r>
          </a:p>
          <a:p>
            <a:r>
              <a:rPr lang="en-GB" dirty="0">
                <a:solidFill>
                  <a:schemeClr val="bg1"/>
                </a:solidFill>
              </a:rPr>
              <a:t>	Storage engine</a:t>
            </a:r>
          </a:p>
          <a:p>
            <a:r>
              <a:rPr lang="en-GB" dirty="0">
                <a:solidFill>
                  <a:schemeClr val="bg1"/>
                </a:solidFill>
              </a:rPr>
              <a:t>	Query optimiser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756BCF-D4AC-8BF3-55A1-CA0FB61A9221}"/>
              </a:ext>
            </a:extLst>
          </p:cNvPr>
          <p:cNvSpPr txBox="1"/>
          <p:nvPr/>
        </p:nvSpPr>
        <p:spPr>
          <a:xfrm>
            <a:off x="479374" y="6009434"/>
            <a:ext cx="3410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T-SQL Queries</a:t>
            </a:r>
          </a:p>
        </p:txBody>
      </p:sp>
    </p:spTree>
    <p:extLst>
      <p:ext uri="{BB962C8B-B14F-4D97-AF65-F5344CB8AC3E}">
        <p14:creationId xmlns:p14="http://schemas.microsoft.com/office/powerpoint/2010/main" val="89724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13403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39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79066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1C1ECCFD-083C-42F7-9786-201215C109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221"/>
          <a:stretch/>
        </p:blipFill>
        <p:spPr>
          <a:xfrm>
            <a:off x="1" y="-9900"/>
            <a:ext cx="12191999" cy="68778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59A77B74-1BEC-F6EB-236A-E1F1F342566F}"/>
              </a:ext>
            </a:extLst>
          </p:cNvPr>
          <p:cNvSpPr/>
          <p:nvPr/>
        </p:nvSpPr>
        <p:spPr>
          <a:xfrm>
            <a:off x="1" y="2766143"/>
            <a:ext cx="12191999" cy="13347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271E439-CDB9-4870-AA66-BEDB2F0ED88D}"/>
              </a:ext>
            </a:extLst>
          </p:cNvPr>
          <p:cNvCxnSpPr>
            <a:cxnSpLocks/>
          </p:cNvCxnSpPr>
          <p:nvPr/>
        </p:nvCxnSpPr>
        <p:spPr>
          <a:xfrm>
            <a:off x="6578748" y="2743802"/>
            <a:ext cx="851415" cy="0"/>
          </a:xfrm>
          <a:prstGeom prst="line">
            <a:avLst/>
          </a:prstGeom>
          <a:ln>
            <a:solidFill>
              <a:srgbClr val="1F2E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Holder 3">
            <a:extLst>
              <a:ext uri="{FF2B5EF4-FFF2-40B4-BE49-F238E27FC236}">
                <a16:creationId xmlns:a16="http://schemas.microsoft.com/office/drawing/2014/main" id="{9707BEED-2A5C-41F5-8EF2-18B1D55B38BB}"/>
              </a:ext>
            </a:extLst>
          </p:cNvPr>
          <p:cNvSpPr txBox="1">
            <a:spLocks/>
          </p:cNvSpPr>
          <p:nvPr/>
        </p:nvSpPr>
        <p:spPr>
          <a:xfrm>
            <a:off x="1861741" y="1715118"/>
            <a:ext cx="8243965" cy="430887"/>
          </a:xfrm>
          <a:prstGeom prst="rect">
            <a:avLst/>
          </a:prstGeom>
        </p:spPr>
        <p:txBody>
          <a:bodyPr lIns="0" tIns="0" rIns="0" bIns="0"/>
          <a:lstStyle>
            <a:lvl1pPr marL="0" algn="ctr" eaLnBrk="1" hangingPunct="1">
              <a:defRPr sz="2800" b="0" i="0">
                <a:solidFill>
                  <a:schemeClr val="tx1"/>
                </a:solidFill>
                <a:latin typeface="Ubuntu"/>
                <a:ea typeface="+mn-ea"/>
                <a:cs typeface="Ubuntu"/>
              </a:defRPr>
            </a:lvl1pPr>
            <a:lvl2pPr marL="457200" eaLnBrk="1" hangingPunct="1">
              <a:defRPr>
                <a:latin typeface="+mn-lt"/>
                <a:ea typeface="+mn-ea"/>
                <a:cs typeface="+mn-cs"/>
              </a:defRPr>
            </a:lvl2pPr>
            <a:lvl3pPr marL="914400" eaLnBrk="1" hangingPunct="1">
              <a:defRPr>
                <a:latin typeface="+mn-lt"/>
                <a:ea typeface="+mn-ea"/>
                <a:cs typeface="+mn-cs"/>
              </a:defRPr>
            </a:lvl3pPr>
            <a:lvl4pPr marL="1371600" eaLnBrk="1" hangingPunct="1">
              <a:defRPr>
                <a:latin typeface="+mn-lt"/>
                <a:ea typeface="+mn-ea"/>
                <a:cs typeface="+mn-cs"/>
              </a:defRPr>
            </a:lvl4pPr>
            <a:lvl5pPr marL="1828800" eaLnBrk="1" hangingPunct="1">
              <a:defRPr>
                <a:latin typeface="+mn-lt"/>
                <a:ea typeface="+mn-ea"/>
                <a:cs typeface="+mn-cs"/>
              </a:defRPr>
            </a:lvl5pPr>
            <a:lvl6pPr marL="2286000" eaLnBrk="1" hangingPunct="1">
              <a:defRPr>
                <a:latin typeface="+mn-lt"/>
                <a:ea typeface="+mn-ea"/>
                <a:cs typeface="+mn-cs"/>
              </a:defRPr>
            </a:lvl6pPr>
            <a:lvl7pPr marL="2743200" eaLnBrk="1" hangingPunct="1">
              <a:defRPr>
                <a:latin typeface="+mn-lt"/>
                <a:ea typeface="+mn-ea"/>
                <a:cs typeface="+mn-cs"/>
              </a:defRPr>
            </a:lvl7pPr>
            <a:lvl8pPr marL="3200400" eaLnBrk="1" hangingPunct="1">
              <a:defRPr>
                <a:latin typeface="+mn-lt"/>
                <a:ea typeface="+mn-ea"/>
                <a:cs typeface="+mn-cs"/>
              </a:defRPr>
            </a:lvl8pPr>
            <a:lvl9pPr marL="3657600" eaLnBrk="1" hangingPunct="1">
              <a:defRPr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Microsoft Exclusive  |   Data &amp; AI Specialists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A33C5E24-BDE8-4739-B63E-A2677262EF0E}"/>
              </a:ext>
            </a:extLst>
          </p:cNvPr>
          <p:cNvSpPr txBox="1">
            <a:spLocks/>
          </p:cNvSpPr>
          <p:nvPr/>
        </p:nvSpPr>
        <p:spPr>
          <a:xfrm>
            <a:off x="495333" y="368165"/>
            <a:ext cx="5438354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eaLnBrk="1" hangingPunct="1">
              <a:defRPr sz="3600" b="1" i="0">
                <a:solidFill>
                  <a:schemeClr val="bg1"/>
                </a:solidFill>
                <a:latin typeface="Ubuntu"/>
                <a:ea typeface="+mj-ea"/>
                <a:cs typeface="Ubuntu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j-ea"/>
              </a:rPr>
              <a:t>Introduction to </a:t>
            </a:r>
            <a:r>
              <a:rPr kumimoji="0" lang="en-US" sz="3600" b="1" i="0" u="none" strike="noStrike" kern="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j-ea"/>
              </a:rPr>
              <a:t>Adatis</a:t>
            </a:r>
            <a:endParaRPr kumimoji="0" lang="en-US" sz="360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/>
              <a:ea typeface="+mj-ea"/>
            </a:endParaRP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1BB8197-742E-4151-A150-60E49383C552}"/>
              </a:ext>
            </a:extLst>
          </p:cNvPr>
          <p:cNvCxnSpPr>
            <a:cxnSpLocks/>
          </p:cNvCxnSpPr>
          <p:nvPr/>
        </p:nvCxnSpPr>
        <p:spPr>
          <a:xfrm>
            <a:off x="4393781" y="2743802"/>
            <a:ext cx="851415" cy="0"/>
          </a:xfrm>
          <a:prstGeom prst="line">
            <a:avLst/>
          </a:prstGeom>
          <a:ln>
            <a:solidFill>
              <a:srgbClr val="1F2E5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 descr="Logo&#10;&#10;Description automatically generated">
            <a:extLst>
              <a:ext uri="{FF2B5EF4-FFF2-40B4-BE49-F238E27FC236}">
                <a16:creationId xmlns:a16="http://schemas.microsoft.com/office/drawing/2014/main" id="{B1E507B3-7D19-4432-A2E3-BC7F2D9227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pic>
        <p:nvPicPr>
          <p:cNvPr id="36" name="Picture 35" descr="Text&#10;&#10;Description automatically generated with low confidence">
            <a:extLst>
              <a:ext uri="{FF2B5EF4-FFF2-40B4-BE49-F238E27FC236}">
                <a16:creationId xmlns:a16="http://schemas.microsoft.com/office/drawing/2014/main" id="{D9E54527-FA2C-E083-6482-64B2E9450CB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0" b="12984"/>
          <a:stretch/>
        </p:blipFill>
        <p:spPr>
          <a:xfrm>
            <a:off x="90871" y="3074614"/>
            <a:ext cx="2261305" cy="695324"/>
          </a:xfrm>
          <a:prstGeom prst="rect">
            <a:avLst/>
          </a:prstGeom>
        </p:spPr>
      </p:pic>
      <p:pic>
        <p:nvPicPr>
          <p:cNvPr id="37" name="Picture 36" descr="A close up of a sign&#10;&#10;Description automatically generated">
            <a:extLst>
              <a:ext uri="{FF2B5EF4-FFF2-40B4-BE49-F238E27FC236}">
                <a16:creationId xmlns:a16="http://schemas.microsoft.com/office/drawing/2014/main" id="{967C0C28-85A1-C905-DE0F-130738C4394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5671" y="3222775"/>
            <a:ext cx="1923192" cy="326943"/>
          </a:xfrm>
          <a:prstGeom prst="rect">
            <a:avLst/>
          </a:prstGeom>
        </p:spPr>
      </p:pic>
      <p:pic>
        <p:nvPicPr>
          <p:cNvPr id="44" name="Picture 43" descr="A close up of a logo&#10;&#10;Description automatically generated">
            <a:extLst>
              <a:ext uri="{FF2B5EF4-FFF2-40B4-BE49-F238E27FC236}">
                <a16:creationId xmlns:a16="http://schemas.microsoft.com/office/drawing/2014/main" id="{76C1A19D-E77A-166E-04E4-CB248CAB654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717" y="2871747"/>
            <a:ext cx="2456909" cy="1227122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0B5C3692-73EC-2777-F218-0AF880F7A03F}"/>
              </a:ext>
            </a:extLst>
          </p:cNvPr>
          <p:cNvGrpSpPr/>
          <p:nvPr/>
        </p:nvGrpSpPr>
        <p:grpSpPr>
          <a:xfrm>
            <a:off x="2303099" y="3173099"/>
            <a:ext cx="2575663" cy="696309"/>
            <a:chOff x="9481699" y="4611440"/>
            <a:chExt cx="2975684" cy="803903"/>
          </a:xfrm>
        </p:grpSpPr>
        <p:pic>
          <p:nvPicPr>
            <p:cNvPr id="51" name="Picture 2" descr="Azure Purview — Taygan">
              <a:extLst>
                <a:ext uri="{FF2B5EF4-FFF2-40B4-BE49-F238E27FC236}">
                  <a16:creationId xmlns:a16="http://schemas.microsoft.com/office/drawing/2014/main" id="{E30C9447-11AE-5980-1569-3C9E344460C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" t="21130" r="3144" b="19920"/>
            <a:stretch/>
          </p:blipFill>
          <p:spPr bwMode="auto">
            <a:xfrm>
              <a:off x="9481699" y="4611440"/>
              <a:ext cx="1063299" cy="6486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Holder 3">
              <a:extLst>
                <a:ext uri="{FF2B5EF4-FFF2-40B4-BE49-F238E27FC236}">
                  <a16:creationId xmlns:a16="http://schemas.microsoft.com/office/drawing/2014/main" id="{F44F7876-E8E9-DED6-7A1F-3B420DF3CDE2}"/>
                </a:ext>
              </a:extLst>
            </p:cNvPr>
            <p:cNvSpPr txBox="1">
              <a:spLocks/>
            </p:cNvSpPr>
            <p:nvPr/>
          </p:nvSpPr>
          <p:spPr>
            <a:xfrm>
              <a:off x="10719036" y="4694910"/>
              <a:ext cx="1738347" cy="720433"/>
            </a:xfrm>
            <a:prstGeom prst="rect">
              <a:avLst/>
            </a:prstGeom>
          </p:spPr>
          <p:txBody>
            <a:bodyPr lIns="0" tIns="0" rIns="0" bIns="0"/>
            <a:lstStyle>
              <a:lvl1pPr marL="0" algn="ctr" eaLnBrk="1" hangingPunct="1">
                <a:defRPr sz="2800" b="0" i="0">
                  <a:solidFill>
                    <a:schemeClr val="tx1"/>
                  </a:solidFill>
                  <a:latin typeface="Ubuntu"/>
                  <a:ea typeface="+mn-ea"/>
                  <a:cs typeface="Ubuntu"/>
                </a:defRPr>
              </a:lvl1pPr>
              <a:lvl2pPr marL="457200" eaLnBrk="1" hangingPunct="1">
                <a:defRPr>
                  <a:latin typeface="+mn-lt"/>
                  <a:ea typeface="+mn-ea"/>
                  <a:cs typeface="+mn-cs"/>
                </a:defRPr>
              </a:lvl2pPr>
              <a:lvl3pPr marL="914400" eaLnBrk="1" hangingPunct="1">
                <a:defRPr>
                  <a:latin typeface="+mn-lt"/>
                  <a:ea typeface="+mn-ea"/>
                  <a:cs typeface="+mn-cs"/>
                </a:defRPr>
              </a:lvl3pPr>
              <a:lvl4pPr marL="1371600" eaLnBrk="1" hangingPunct="1">
                <a:defRPr>
                  <a:latin typeface="+mn-lt"/>
                  <a:ea typeface="+mn-ea"/>
                  <a:cs typeface="+mn-cs"/>
                </a:defRPr>
              </a:lvl4pPr>
              <a:lvl5pPr marL="1828800" eaLnBrk="1" hangingPunct="1">
                <a:defRPr>
                  <a:latin typeface="+mn-lt"/>
                  <a:ea typeface="+mn-ea"/>
                  <a:cs typeface="+mn-cs"/>
                </a:defRPr>
              </a:lvl5pPr>
              <a:lvl6pPr marL="2286000" eaLnBrk="1" hangingPunct="1">
                <a:defRPr>
                  <a:latin typeface="+mn-lt"/>
                  <a:ea typeface="+mn-ea"/>
                  <a:cs typeface="+mn-cs"/>
                </a:defRPr>
              </a:lvl6pPr>
              <a:lvl7pPr marL="2743200" eaLnBrk="1" hangingPunct="1">
                <a:defRPr>
                  <a:latin typeface="+mn-lt"/>
                  <a:ea typeface="+mn-ea"/>
                  <a:cs typeface="+mn-cs"/>
                </a:defRPr>
              </a:lvl7pPr>
              <a:lvl8pPr marL="3200400" eaLnBrk="1" hangingPunct="1">
                <a:defRPr>
                  <a:latin typeface="+mn-lt"/>
                  <a:ea typeface="+mn-ea"/>
                  <a:cs typeface="+mn-cs"/>
                </a:defRPr>
              </a:lvl8pPr>
              <a:lvl9pPr marL="3657600" eaLnBrk="1" hangingPunct="1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buntu"/>
                  <a:ea typeface="+mn-ea"/>
                </a:rPr>
                <a:t>Azure Purview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buntu"/>
                  <a:ea typeface="+mn-ea"/>
                </a:rPr>
                <a:t>Launch Partner 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E4A0401-A4F4-7707-2B6F-85D865360CCB}"/>
              </a:ext>
            </a:extLst>
          </p:cNvPr>
          <p:cNvGrpSpPr/>
          <p:nvPr/>
        </p:nvGrpSpPr>
        <p:grpSpPr>
          <a:xfrm>
            <a:off x="7422629" y="3033647"/>
            <a:ext cx="2343216" cy="862574"/>
            <a:chOff x="9599126" y="3436861"/>
            <a:chExt cx="2592874" cy="919169"/>
          </a:xfrm>
        </p:grpSpPr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7133DC0-D280-9DA6-394B-0DC03D3F51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47251"/>
            <a:stretch/>
          </p:blipFill>
          <p:spPr>
            <a:xfrm>
              <a:off x="9599126" y="3436861"/>
              <a:ext cx="864225" cy="919169"/>
            </a:xfrm>
            <a:prstGeom prst="rect">
              <a:avLst/>
            </a:prstGeom>
          </p:spPr>
        </p:pic>
        <p:sp>
          <p:nvSpPr>
            <p:cNvPr id="60" name="Holder 3">
              <a:extLst>
                <a:ext uri="{FF2B5EF4-FFF2-40B4-BE49-F238E27FC236}">
                  <a16:creationId xmlns:a16="http://schemas.microsoft.com/office/drawing/2014/main" id="{1611F9DE-D2DA-02DE-24BF-89E7EAB173B3}"/>
                </a:ext>
              </a:extLst>
            </p:cNvPr>
            <p:cNvSpPr txBox="1">
              <a:spLocks/>
            </p:cNvSpPr>
            <p:nvPr/>
          </p:nvSpPr>
          <p:spPr>
            <a:xfrm>
              <a:off x="10661987" y="3578317"/>
              <a:ext cx="1530013" cy="720433"/>
            </a:xfrm>
            <a:prstGeom prst="rect">
              <a:avLst/>
            </a:prstGeom>
          </p:spPr>
          <p:txBody>
            <a:bodyPr lIns="0" tIns="0" rIns="0" bIns="0"/>
            <a:lstStyle>
              <a:lvl1pPr marL="0" algn="ctr" eaLnBrk="1" hangingPunct="1">
                <a:defRPr sz="2800" b="0" i="0">
                  <a:solidFill>
                    <a:schemeClr val="tx1"/>
                  </a:solidFill>
                  <a:latin typeface="Ubuntu"/>
                  <a:ea typeface="+mn-ea"/>
                  <a:cs typeface="Ubuntu"/>
                </a:defRPr>
              </a:lvl1pPr>
              <a:lvl2pPr marL="457200" eaLnBrk="1" hangingPunct="1">
                <a:defRPr>
                  <a:latin typeface="+mn-lt"/>
                  <a:ea typeface="+mn-ea"/>
                  <a:cs typeface="+mn-cs"/>
                </a:defRPr>
              </a:lvl2pPr>
              <a:lvl3pPr marL="914400" eaLnBrk="1" hangingPunct="1">
                <a:defRPr>
                  <a:latin typeface="+mn-lt"/>
                  <a:ea typeface="+mn-ea"/>
                  <a:cs typeface="+mn-cs"/>
                </a:defRPr>
              </a:lvl3pPr>
              <a:lvl4pPr marL="1371600" eaLnBrk="1" hangingPunct="1">
                <a:defRPr>
                  <a:latin typeface="+mn-lt"/>
                  <a:ea typeface="+mn-ea"/>
                  <a:cs typeface="+mn-cs"/>
                </a:defRPr>
              </a:lvl4pPr>
              <a:lvl5pPr marL="1828800" eaLnBrk="1" hangingPunct="1">
                <a:defRPr>
                  <a:latin typeface="+mn-lt"/>
                  <a:ea typeface="+mn-ea"/>
                  <a:cs typeface="+mn-cs"/>
                </a:defRPr>
              </a:lvl5pPr>
              <a:lvl6pPr marL="2286000" eaLnBrk="1" hangingPunct="1">
                <a:defRPr>
                  <a:latin typeface="+mn-lt"/>
                  <a:ea typeface="+mn-ea"/>
                  <a:cs typeface="+mn-cs"/>
                </a:defRPr>
              </a:lvl6pPr>
              <a:lvl7pPr marL="2743200" eaLnBrk="1" hangingPunct="1">
                <a:defRPr>
                  <a:latin typeface="+mn-lt"/>
                  <a:ea typeface="+mn-ea"/>
                  <a:cs typeface="+mn-cs"/>
                </a:defRPr>
              </a:lvl7pPr>
              <a:lvl8pPr marL="3200400" eaLnBrk="1" hangingPunct="1">
                <a:defRPr>
                  <a:latin typeface="+mn-lt"/>
                  <a:ea typeface="+mn-ea"/>
                  <a:cs typeface="+mn-cs"/>
                </a:defRPr>
              </a:lvl8pPr>
              <a:lvl9pPr marL="3657600" eaLnBrk="1" hangingPunct="1">
                <a:defRPr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buntu"/>
                  <a:ea typeface="+mn-ea"/>
                </a:rPr>
                <a:t>Azure Synapse 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Ubuntu"/>
                  <a:ea typeface="+mn-ea"/>
                </a:rPr>
                <a:t>Launch Partner 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01051B8-C260-6A2C-D8A3-EB230F15A7C8}"/>
              </a:ext>
            </a:extLst>
          </p:cNvPr>
          <p:cNvGrpSpPr/>
          <p:nvPr/>
        </p:nvGrpSpPr>
        <p:grpSpPr>
          <a:xfrm>
            <a:off x="4681945" y="4670314"/>
            <a:ext cx="5496435" cy="1671770"/>
            <a:chOff x="4559234" y="4996821"/>
            <a:chExt cx="5496435" cy="1671770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E82D595A-38DC-AC98-7715-5B083A99F1B6}"/>
                </a:ext>
              </a:extLst>
            </p:cNvPr>
            <p:cNvGrpSpPr/>
            <p:nvPr/>
          </p:nvGrpSpPr>
          <p:grpSpPr>
            <a:xfrm>
              <a:off x="4559234" y="4996821"/>
              <a:ext cx="1615721" cy="1671770"/>
              <a:chOff x="4710893" y="5059718"/>
              <a:chExt cx="1726363" cy="1726363"/>
            </a:xfrm>
          </p:grpSpPr>
          <p:pic>
            <p:nvPicPr>
              <p:cNvPr id="78" name="Picture 77" descr="A picture containing silhouette&#10;&#10;Description automatically generated">
                <a:extLst>
                  <a:ext uri="{FF2B5EF4-FFF2-40B4-BE49-F238E27FC236}">
                    <a16:creationId xmlns:a16="http://schemas.microsoft.com/office/drawing/2014/main" id="{A1D61A34-A1D1-8CA8-80FF-C546FAE9C2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10893" y="5059718"/>
                <a:ext cx="1726363" cy="1726363"/>
              </a:xfrm>
              <a:prstGeom prst="rect">
                <a:avLst/>
              </a:prstGeom>
            </p:spPr>
          </p:pic>
          <p:pic>
            <p:nvPicPr>
              <p:cNvPr id="79" name="Picture 78">
                <a:extLst>
                  <a:ext uri="{FF2B5EF4-FFF2-40B4-BE49-F238E27FC236}">
                    <a16:creationId xmlns:a16="http://schemas.microsoft.com/office/drawing/2014/main" id="{EED1A8DF-A5DA-7478-3F7B-FC9362864E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66546" y="5794846"/>
                <a:ext cx="174337" cy="256106"/>
              </a:xfrm>
              <a:prstGeom prst="rect">
                <a:avLst/>
              </a:prstGeom>
              <a:ln w="53975">
                <a:solidFill>
                  <a:schemeClr val="tx2">
                    <a:alpha val="0"/>
                  </a:schemeClr>
                </a:solidFill>
              </a:ln>
            </p:spPr>
          </p:pic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4ABBA2AC-1685-8F29-B3F3-2F071FC8DDE7}"/>
                </a:ext>
              </a:extLst>
            </p:cNvPr>
            <p:cNvGrpSpPr/>
            <p:nvPr/>
          </p:nvGrpSpPr>
          <p:grpSpPr>
            <a:xfrm>
              <a:off x="8617685" y="5166460"/>
              <a:ext cx="1437984" cy="1437984"/>
              <a:chOff x="8812579" y="5084284"/>
              <a:chExt cx="1437984" cy="1437984"/>
            </a:xfrm>
          </p:grpSpPr>
          <p:pic>
            <p:nvPicPr>
              <p:cNvPr id="76" name="Picture 75" descr="Icon&#10;&#10;Description automatically generated">
                <a:extLst>
                  <a:ext uri="{FF2B5EF4-FFF2-40B4-BE49-F238E27FC236}">
                    <a16:creationId xmlns:a16="http://schemas.microsoft.com/office/drawing/2014/main" id="{76636D3B-10C2-BB95-C578-16A9D875444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812579" y="5084284"/>
                <a:ext cx="1437984" cy="1437984"/>
              </a:xfrm>
              <a:prstGeom prst="rect">
                <a:avLst/>
              </a:prstGeom>
            </p:spPr>
          </p:pic>
          <p:pic>
            <p:nvPicPr>
              <p:cNvPr id="77" name="Picture 76">
                <a:extLst>
                  <a:ext uri="{FF2B5EF4-FFF2-40B4-BE49-F238E27FC236}">
                    <a16:creationId xmlns:a16="http://schemas.microsoft.com/office/drawing/2014/main" id="{3B4BCDBF-B634-9F6C-451B-362087006B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66597" y="5827843"/>
                <a:ext cx="174337" cy="256106"/>
              </a:xfrm>
              <a:prstGeom prst="rect">
                <a:avLst/>
              </a:prstGeom>
              <a:ln w="53975">
                <a:solidFill>
                  <a:schemeClr val="tx2">
                    <a:alpha val="0"/>
                  </a:schemeClr>
                </a:solidFill>
              </a:ln>
            </p:spPr>
          </p:pic>
        </p:grpSp>
      </p:grpSp>
      <p:sp>
        <p:nvSpPr>
          <p:cNvPr id="80" name="Holder 3">
            <a:extLst>
              <a:ext uri="{FF2B5EF4-FFF2-40B4-BE49-F238E27FC236}">
                <a16:creationId xmlns:a16="http://schemas.microsoft.com/office/drawing/2014/main" id="{909D830F-135A-991B-0759-3E0407B9581E}"/>
              </a:ext>
            </a:extLst>
          </p:cNvPr>
          <p:cNvSpPr txBox="1">
            <a:spLocks/>
          </p:cNvSpPr>
          <p:nvPr/>
        </p:nvSpPr>
        <p:spPr>
          <a:xfrm>
            <a:off x="9843965" y="5094668"/>
            <a:ext cx="1419147" cy="744259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marL="0" algn="ctr" eaLnBrk="1" hangingPunct="1">
              <a:defRPr sz="1800" b="0" i="0">
                <a:solidFill>
                  <a:schemeClr val="tx2"/>
                </a:solidFill>
                <a:latin typeface="Ubuntu"/>
                <a:ea typeface="+mn-ea"/>
                <a:cs typeface="Ubuntu"/>
              </a:defRPr>
            </a:lvl1pPr>
            <a:lvl2pPr marL="457200" eaLnBrk="1" hangingPunct="1">
              <a:defRPr>
                <a:latin typeface="+mn-lt"/>
                <a:ea typeface="+mn-ea"/>
                <a:cs typeface="+mn-cs"/>
              </a:defRPr>
            </a:lvl2pPr>
            <a:lvl3pPr marL="914400" eaLnBrk="1" hangingPunct="1">
              <a:defRPr>
                <a:latin typeface="+mn-lt"/>
                <a:ea typeface="+mn-ea"/>
                <a:cs typeface="+mn-cs"/>
              </a:defRPr>
            </a:lvl3pPr>
            <a:lvl4pPr marL="1371600" eaLnBrk="1" hangingPunct="1">
              <a:defRPr>
                <a:latin typeface="+mn-lt"/>
                <a:ea typeface="+mn-ea"/>
                <a:cs typeface="+mn-cs"/>
              </a:defRPr>
            </a:lvl4pPr>
            <a:lvl5pPr marL="1828800" eaLnBrk="1" hangingPunct="1">
              <a:defRPr>
                <a:latin typeface="+mn-lt"/>
                <a:ea typeface="+mn-ea"/>
                <a:cs typeface="+mn-cs"/>
              </a:defRPr>
            </a:lvl5pPr>
            <a:lvl6pPr marL="2286000" eaLnBrk="1" hangingPunct="1">
              <a:defRPr>
                <a:latin typeface="+mn-lt"/>
                <a:ea typeface="+mn-ea"/>
                <a:cs typeface="+mn-cs"/>
              </a:defRPr>
            </a:lvl6pPr>
            <a:lvl7pPr marL="2743200" eaLnBrk="1" hangingPunct="1">
              <a:defRPr>
                <a:latin typeface="+mn-lt"/>
                <a:ea typeface="+mn-ea"/>
                <a:cs typeface="+mn-cs"/>
              </a:defRPr>
            </a:lvl7pPr>
            <a:lvl8pPr marL="3200400" eaLnBrk="1" hangingPunct="1">
              <a:defRPr>
                <a:latin typeface="+mn-lt"/>
                <a:ea typeface="+mn-ea"/>
                <a:cs typeface="+mn-cs"/>
              </a:defRPr>
            </a:lvl8pPr>
            <a:lvl9pPr marL="3657600" eaLnBrk="1" hangingPunct="1">
              <a:defRPr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India: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Pune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ED578A1-6540-9C0B-8798-C7E57A5A3C6C}"/>
              </a:ext>
            </a:extLst>
          </p:cNvPr>
          <p:cNvSpPr txBox="1"/>
          <p:nvPr/>
        </p:nvSpPr>
        <p:spPr>
          <a:xfrm>
            <a:off x="2684844" y="5013751"/>
            <a:ext cx="1560208" cy="1220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England: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Manchester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London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Surrey</a:t>
            </a: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D996D9C8-25AD-2198-56BF-67760EA080C8}"/>
              </a:ext>
            </a:extLst>
          </p:cNvPr>
          <p:cNvGrpSpPr/>
          <p:nvPr/>
        </p:nvGrpSpPr>
        <p:grpSpPr>
          <a:xfrm>
            <a:off x="1245573" y="4892431"/>
            <a:ext cx="1477266" cy="1384342"/>
            <a:chOff x="1957444" y="5239211"/>
            <a:chExt cx="1535544" cy="1535544"/>
          </a:xfrm>
        </p:grpSpPr>
        <p:pic>
          <p:nvPicPr>
            <p:cNvPr id="83" name="Picture 82" descr="Icon&#10;&#10;Description automatically generated">
              <a:extLst>
                <a:ext uri="{FF2B5EF4-FFF2-40B4-BE49-F238E27FC236}">
                  <a16:creationId xmlns:a16="http://schemas.microsoft.com/office/drawing/2014/main" id="{CE7A0EE5-C5EF-CA99-7C80-947EBF7267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57444" y="5239211"/>
              <a:ext cx="1535544" cy="1535544"/>
            </a:xfrm>
            <a:prstGeom prst="rect">
              <a:avLst/>
            </a:prstGeom>
          </p:spPr>
        </p:pic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040F285B-3480-82C9-BD79-527F05D9DBC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5871" y="6245658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2F3587D6-6000-8726-721E-B0C627320C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08130" y="6204447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AA4A6ACF-3233-29B8-222B-F294550EA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0989" y="5316469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2DB5045C-F6FD-A34B-832C-0648D7986420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91889" y="5535858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4C7FF37F-B3B6-7457-5F62-144138091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27648" y="5791964"/>
              <a:ext cx="174337" cy="256106"/>
            </a:xfrm>
            <a:prstGeom prst="rect">
              <a:avLst/>
            </a:prstGeom>
            <a:ln w="53975">
              <a:solidFill>
                <a:schemeClr val="tx2">
                  <a:alpha val="0"/>
                </a:schemeClr>
              </a:solidFill>
            </a:ln>
          </p:spPr>
        </p:pic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D8A2E786-B280-0690-2279-3A24F7542EB3}"/>
              </a:ext>
            </a:extLst>
          </p:cNvPr>
          <p:cNvSpPr txBox="1"/>
          <p:nvPr/>
        </p:nvSpPr>
        <p:spPr>
          <a:xfrm>
            <a:off x="413371" y="4843059"/>
            <a:ext cx="1478814" cy="1168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Scotland: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Aberdeen 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Arial" panose="020B0604020202020204" pitchFamily="34" charset="0"/>
              </a:rPr>
              <a:t>Glasgow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0" name="Holder 3">
            <a:extLst>
              <a:ext uri="{FF2B5EF4-FFF2-40B4-BE49-F238E27FC236}">
                <a16:creationId xmlns:a16="http://schemas.microsoft.com/office/drawing/2014/main" id="{B071EC5C-828D-DF7A-000B-566187EBBFE8}"/>
              </a:ext>
            </a:extLst>
          </p:cNvPr>
          <p:cNvSpPr txBox="1">
            <a:spLocks/>
          </p:cNvSpPr>
          <p:nvPr/>
        </p:nvSpPr>
        <p:spPr>
          <a:xfrm>
            <a:off x="6266312" y="5187907"/>
            <a:ext cx="1419147" cy="512223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marL="0" algn="ctr" eaLnBrk="1" hangingPunct="1">
              <a:defRPr sz="1800" b="0" i="0">
                <a:solidFill>
                  <a:schemeClr val="tx2"/>
                </a:solidFill>
                <a:latin typeface="Ubuntu"/>
                <a:ea typeface="+mn-ea"/>
                <a:cs typeface="Ubuntu"/>
              </a:defRPr>
            </a:lvl1pPr>
            <a:lvl2pPr marL="457200" eaLnBrk="1" hangingPunct="1">
              <a:defRPr>
                <a:latin typeface="+mn-lt"/>
                <a:ea typeface="+mn-ea"/>
                <a:cs typeface="+mn-cs"/>
              </a:defRPr>
            </a:lvl2pPr>
            <a:lvl3pPr marL="914400" eaLnBrk="1" hangingPunct="1">
              <a:defRPr>
                <a:latin typeface="+mn-lt"/>
                <a:ea typeface="+mn-ea"/>
                <a:cs typeface="+mn-cs"/>
              </a:defRPr>
            </a:lvl3pPr>
            <a:lvl4pPr marL="1371600" eaLnBrk="1" hangingPunct="1">
              <a:defRPr>
                <a:latin typeface="+mn-lt"/>
                <a:ea typeface="+mn-ea"/>
                <a:cs typeface="+mn-cs"/>
              </a:defRPr>
            </a:lvl4pPr>
            <a:lvl5pPr marL="1828800" eaLnBrk="1" hangingPunct="1">
              <a:defRPr>
                <a:latin typeface="+mn-lt"/>
                <a:ea typeface="+mn-ea"/>
                <a:cs typeface="+mn-cs"/>
              </a:defRPr>
            </a:lvl5pPr>
            <a:lvl6pPr marL="2286000" eaLnBrk="1" hangingPunct="1">
              <a:defRPr>
                <a:latin typeface="+mn-lt"/>
                <a:ea typeface="+mn-ea"/>
                <a:cs typeface="+mn-cs"/>
              </a:defRPr>
            </a:lvl6pPr>
            <a:lvl7pPr marL="2743200" eaLnBrk="1" hangingPunct="1">
              <a:defRPr>
                <a:latin typeface="+mn-lt"/>
                <a:ea typeface="+mn-ea"/>
                <a:cs typeface="+mn-cs"/>
              </a:defRPr>
            </a:lvl7pPr>
            <a:lvl8pPr marL="3200400" eaLnBrk="1" hangingPunct="1">
              <a:defRPr>
                <a:latin typeface="+mn-lt"/>
                <a:ea typeface="+mn-ea"/>
                <a:cs typeface="+mn-cs"/>
              </a:defRPr>
            </a:lvl8pPr>
            <a:lvl9pPr marL="3657600" eaLnBrk="1" hangingPunct="1">
              <a:defRPr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 Bulgaria</a:t>
            </a: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/>
                <a:ea typeface="+mn-ea"/>
              </a:rPr>
              <a:t>Sofia</a:t>
            </a:r>
          </a:p>
        </p:txBody>
      </p:sp>
    </p:spTree>
    <p:extLst>
      <p:ext uri="{BB962C8B-B14F-4D97-AF65-F5344CB8AC3E}">
        <p14:creationId xmlns:p14="http://schemas.microsoft.com/office/powerpoint/2010/main" val="745282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244293" y="435666"/>
            <a:ext cx="10515600" cy="64770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4400" dirty="0">
                <a:solidFill>
                  <a:schemeClr val="bg1"/>
                </a:solidFill>
                <a:latin typeface="Ubuntu" panose="020B0504030602030204" pitchFamily="34" charset="0"/>
              </a:rPr>
              <a:t>SQL Query Architecture 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8AAE522-7461-46DF-B610-E8DF80EFFBF7}"/>
              </a:ext>
            </a:extLst>
          </p:cNvPr>
          <p:cNvGrpSpPr/>
          <p:nvPr/>
        </p:nvGrpSpPr>
        <p:grpSpPr>
          <a:xfrm>
            <a:off x="2856784" y="1427531"/>
            <a:ext cx="956450" cy="1387077"/>
            <a:chOff x="2856784" y="1427531"/>
            <a:chExt cx="956450" cy="1387077"/>
          </a:xfrm>
        </p:grpSpPr>
        <p:sp>
          <p:nvSpPr>
            <p:cNvPr id="9" name="Rectangle: Folded Corner 8">
              <a:extLst>
                <a:ext uri="{FF2B5EF4-FFF2-40B4-BE49-F238E27FC236}">
                  <a16:creationId xmlns:a16="http://schemas.microsoft.com/office/drawing/2014/main" id="{541313D6-E643-4302-962C-A484DC4F6546}"/>
                </a:ext>
              </a:extLst>
            </p:cNvPr>
            <p:cNvSpPr/>
            <p:nvPr/>
          </p:nvSpPr>
          <p:spPr>
            <a:xfrm rot="10800000">
              <a:off x="2856784" y="1427531"/>
              <a:ext cx="956450" cy="1387077"/>
            </a:xfrm>
            <a:prstGeom prst="foldedCorner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latin typeface="Ubuntu" panose="020B0504030602030204" pitchFamily="34" charset="0"/>
              </a:endParaRP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BB274C-838D-4B8C-B927-91E6A1204F77}"/>
                </a:ext>
              </a:extLst>
            </p:cNvPr>
            <p:cNvCxnSpPr/>
            <p:nvPr/>
          </p:nvCxnSpPr>
          <p:spPr>
            <a:xfrm>
              <a:off x="3036120" y="1851359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6868E79-90B5-476A-A014-21693AA07638}"/>
                </a:ext>
              </a:extLst>
            </p:cNvPr>
            <p:cNvCxnSpPr/>
            <p:nvPr/>
          </p:nvCxnSpPr>
          <p:spPr>
            <a:xfrm>
              <a:off x="3036120" y="205952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3D2FDEE-A324-4810-B229-2B85E8D6E0BF}"/>
                </a:ext>
              </a:extLst>
            </p:cNvPr>
            <p:cNvCxnSpPr/>
            <p:nvPr/>
          </p:nvCxnSpPr>
          <p:spPr>
            <a:xfrm>
              <a:off x="3036120" y="2237661"/>
              <a:ext cx="532024" cy="0"/>
            </a:xfrm>
            <a:prstGeom prst="line">
              <a:avLst/>
            </a:prstGeom>
            <a:solidFill>
              <a:schemeClr val="accent6"/>
            </a:solidFill>
            <a:ln w="38100">
              <a:solidFill>
                <a:schemeClr val="bg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Flowchart: Magnetic Disk 14">
            <a:extLst>
              <a:ext uri="{FF2B5EF4-FFF2-40B4-BE49-F238E27FC236}">
                <a16:creationId xmlns:a16="http://schemas.microsoft.com/office/drawing/2014/main" id="{4187D077-CEF0-4162-AE60-28217065AE9F}"/>
              </a:ext>
            </a:extLst>
          </p:cNvPr>
          <p:cNvSpPr/>
          <p:nvPr/>
        </p:nvSpPr>
        <p:spPr>
          <a:xfrm>
            <a:off x="2856783" y="3740312"/>
            <a:ext cx="956451" cy="1325296"/>
          </a:xfrm>
          <a:prstGeom prst="flowChartMagneticDisk">
            <a:avLst/>
          </a:prstGeom>
          <a:gradFill flip="none" rotWithShape="1">
            <a:gsLst>
              <a:gs pos="0">
                <a:schemeClr val="bg1"/>
              </a:gs>
              <a:gs pos="28000">
                <a:schemeClr val="accent1"/>
              </a:gs>
              <a:gs pos="100000">
                <a:schemeClr val="accent1">
                  <a:lumMod val="100000"/>
                </a:schemeClr>
              </a:gs>
            </a:gsLst>
            <a:lin ang="10800000" scaled="0"/>
            <a:tileRect/>
          </a:gradFill>
          <a:ln w="38100">
            <a:solidFill>
              <a:schemeClr val="bg1"/>
            </a:solidFill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Ubuntu" panose="020B0504030602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DA9093-8473-4709-8702-87D31DD80D6E}"/>
              </a:ext>
            </a:extLst>
          </p:cNvPr>
          <p:cNvSpPr txBox="1"/>
          <p:nvPr/>
        </p:nvSpPr>
        <p:spPr>
          <a:xfrm>
            <a:off x="2742842" y="2863238"/>
            <a:ext cx="1408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SQL Query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A0EBC4-5F49-42E3-86A7-4D369E903358}"/>
              </a:ext>
            </a:extLst>
          </p:cNvPr>
          <p:cNvSpPr txBox="1"/>
          <p:nvPr/>
        </p:nvSpPr>
        <p:spPr>
          <a:xfrm>
            <a:off x="2095778" y="5126249"/>
            <a:ext cx="3208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Database schema, Statistics</a:t>
            </a:r>
          </a:p>
        </p:txBody>
      </p:sp>
      <p:pic>
        <p:nvPicPr>
          <p:cNvPr id="26" name="Graphic 25" descr="Gears outline">
            <a:extLst>
              <a:ext uri="{FF2B5EF4-FFF2-40B4-BE49-F238E27FC236}">
                <a16:creationId xmlns:a16="http://schemas.microsoft.com/office/drawing/2014/main" id="{2A395E6C-1C0F-46AE-AEC3-8DB308F1D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40714" y="2158645"/>
            <a:ext cx="1867022" cy="186702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55BB3B-7D91-44D5-AB25-838855CEA656}"/>
              </a:ext>
            </a:extLst>
          </p:cNvPr>
          <p:cNvCxnSpPr>
            <a:cxnSpLocks/>
          </p:cNvCxnSpPr>
          <p:nvPr/>
        </p:nvCxnSpPr>
        <p:spPr>
          <a:xfrm>
            <a:off x="3818775" y="2055052"/>
            <a:ext cx="1001213" cy="58542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1E07F05-FF85-4596-B1B1-6311AAAAE7C8}"/>
              </a:ext>
            </a:extLst>
          </p:cNvPr>
          <p:cNvCxnSpPr>
            <a:cxnSpLocks/>
          </p:cNvCxnSpPr>
          <p:nvPr/>
        </p:nvCxnSpPr>
        <p:spPr>
          <a:xfrm flipV="1">
            <a:off x="3857011" y="3915902"/>
            <a:ext cx="950028" cy="49161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77758F6-4186-485E-B42C-782E0A4112E5}"/>
              </a:ext>
            </a:extLst>
          </p:cNvPr>
          <p:cNvSpPr txBox="1"/>
          <p:nvPr/>
        </p:nvSpPr>
        <p:spPr>
          <a:xfrm>
            <a:off x="4544790" y="3994744"/>
            <a:ext cx="175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Optimizer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81B388-6590-485C-9C79-6432C4B390BA}"/>
              </a:ext>
            </a:extLst>
          </p:cNvPr>
          <p:cNvCxnSpPr>
            <a:cxnSpLocks/>
          </p:cNvCxnSpPr>
          <p:nvPr/>
        </p:nvCxnSpPr>
        <p:spPr>
          <a:xfrm>
            <a:off x="6200537" y="3226566"/>
            <a:ext cx="1072236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e 18">
            <a:extLst>
              <a:ext uri="{FF2B5EF4-FFF2-40B4-BE49-F238E27FC236}">
                <a16:creationId xmlns:a16="http://schemas.microsoft.com/office/drawing/2014/main" id="{D6655CBC-6DFC-4E8D-98C7-F3C0D10B1D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942465"/>
              </p:ext>
            </p:extLst>
          </p:nvPr>
        </p:nvGraphicFramePr>
        <p:xfrm>
          <a:off x="7483776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1" name="Table 18">
            <a:extLst>
              <a:ext uri="{FF2B5EF4-FFF2-40B4-BE49-F238E27FC236}">
                <a16:creationId xmlns:a16="http://schemas.microsoft.com/office/drawing/2014/main" id="{1B4DE687-6399-48E5-AB46-16EBD4E266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4605778"/>
              </p:ext>
            </p:extLst>
          </p:nvPr>
        </p:nvGraphicFramePr>
        <p:xfrm>
          <a:off x="7483776" y="3421935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graphicFrame>
        <p:nvGraphicFramePr>
          <p:cNvPr id="32" name="Table 18">
            <a:extLst>
              <a:ext uri="{FF2B5EF4-FFF2-40B4-BE49-F238E27FC236}">
                <a16:creationId xmlns:a16="http://schemas.microsoft.com/office/drawing/2014/main" id="{60113785-BA06-4422-8B0A-16197588B7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7302382"/>
              </p:ext>
            </p:extLst>
          </p:nvPr>
        </p:nvGraphicFramePr>
        <p:xfrm>
          <a:off x="8700820" y="2316384"/>
          <a:ext cx="830117" cy="739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117">
                  <a:extLst>
                    <a:ext uri="{9D8B030D-6E8A-4147-A177-3AD203B41FA5}">
                      <a16:colId xmlns:a16="http://schemas.microsoft.com/office/drawing/2014/main" val="1407500"/>
                    </a:ext>
                  </a:extLst>
                </a:gridCol>
              </a:tblGrid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770457"/>
                  </a:ext>
                </a:extLst>
              </a:tr>
              <a:tr h="369887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9059611"/>
                  </a:ext>
                </a:extLst>
              </a:tr>
            </a:tbl>
          </a:graphicData>
        </a:graphic>
      </p:graphicFrame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952D52C-E8F3-4205-80A7-5F9C3013B71F}"/>
              </a:ext>
            </a:extLst>
          </p:cNvPr>
          <p:cNvCxnSpPr>
            <a:cxnSpLocks/>
            <a:stCxn id="31" idx="0"/>
            <a:endCxn id="17" idx="2"/>
          </p:cNvCxnSpPr>
          <p:nvPr/>
        </p:nvCxnSpPr>
        <p:spPr>
          <a:xfrm flipV="1">
            <a:off x="7898834" y="3056158"/>
            <a:ext cx="0" cy="36577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858F14A-1E32-4EE1-BA22-DB2AE53FDF25}"/>
              </a:ext>
            </a:extLst>
          </p:cNvPr>
          <p:cNvCxnSpPr>
            <a:cxnSpLocks/>
            <a:stCxn id="32" idx="1"/>
            <a:endCxn id="17" idx="3"/>
          </p:cNvCxnSpPr>
          <p:nvPr/>
        </p:nvCxnSpPr>
        <p:spPr>
          <a:xfrm flipH="1">
            <a:off x="8313893" y="2686271"/>
            <a:ext cx="386927" cy="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0380680-EF38-4C33-A53A-1357F5EB2F15}"/>
              </a:ext>
            </a:extLst>
          </p:cNvPr>
          <p:cNvSpPr txBox="1"/>
          <p:nvPr/>
        </p:nvSpPr>
        <p:spPr>
          <a:xfrm>
            <a:off x="7628664" y="4342820"/>
            <a:ext cx="1751200" cy="373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</a:rPr>
              <a:t>Query Plan</a:t>
            </a:r>
          </a:p>
        </p:txBody>
      </p:sp>
    </p:spTree>
    <p:extLst>
      <p:ext uri="{BB962C8B-B14F-4D97-AF65-F5344CB8AC3E}">
        <p14:creationId xmlns:p14="http://schemas.microsoft.com/office/powerpoint/2010/main" val="30914671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8A8CF5-0852-2B3B-3504-4594D344F1A3}"/>
              </a:ext>
            </a:extLst>
          </p:cNvPr>
          <p:cNvSpPr txBox="1"/>
          <p:nvPr/>
        </p:nvSpPr>
        <p:spPr>
          <a:xfrm>
            <a:off x="407369" y="323850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Introduction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2DE484-AA06-FBAD-6E30-6C60ADFDC46E}"/>
              </a:ext>
            </a:extLst>
          </p:cNvPr>
          <p:cNvSpPr txBox="1"/>
          <p:nvPr/>
        </p:nvSpPr>
        <p:spPr>
          <a:xfrm>
            <a:off x="407368" y="1271171"/>
            <a:ext cx="11449271" cy="529375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For data engineers\data scientists new to SQL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Query scenarios techniques and options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Mostly demos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bg1"/>
              </a:solidFill>
              <a:latin typeface="Ubuntu" panose="020B0504030602030204" pitchFamily="34" charset="0"/>
              <a:ea typeface="Calibri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cs typeface="Calibri"/>
              </a:rPr>
              <a:t>Using SQL Server Management Studio (SSMS) – free SQL client from 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Ubuntu" panose="020B0504030602030204" pitchFamily="34" charset="0"/>
              <a:cs typeface="Calibri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Using AdventureWorks2019 Stack Overflow databases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Ubuntu" panose="020B0504030602030204" pitchFamily="34" charset="0"/>
                <a:ea typeface="Calibri"/>
                <a:cs typeface="Calibri"/>
              </a:rPr>
              <a:t>Interactive session</a:t>
            </a:r>
            <a:endParaRPr lang="en-US" sz="32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189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waterfall chart&#10;&#10;Description automatically generated">
            <a:extLst>
              <a:ext uri="{FF2B5EF4-FFF2-40B4-BE49-F238E27FC236}">
                <a16:creationId xmlns:a16="http://schemas.microsoft.com/office/drawing/2014/main" id="{4DB5EE1C-A705-43C8-B88E-C8A70455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950" y="0"/>
            <a:ext cx="781050" cy="6477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1B2067D-1C00-4037-89FD-EC9B00ACDA7E}"/>
              </a:ext>
            </a:extLst>
          </p:cNvPr>
          <p:cNvSpPr txBox="1">
            <a:spLocks/>
          </p:cNvSpPr>
          <p:nvPr/>
        </p:nvSpPr>
        <p:spPr>
          <a:xfrm>
            <a:off x="838200" y="12043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8800" dirty="0">
              <a:solidFill>
                <a:schemeClr val="accent1">
                  <a:lumMod val="75000"/>
                </a:schemeClr>
              </a:solidFill>
              <a:latin typeface="Ubuntu" panose="020B050403060203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F14F808-4A16-4338-93F8-58F2D768E4BE}"/>
              </a:ext>
            </a:extLst>
          </p:cNvPr>
          <p:cNvSpPr txBox="1">
            <a:spLocks/>
          </p:cNvSpPr>
          <p:nvPr/>
        </p:nvSpPr>
        <p:spPr>
          <a:xfrm>
            <a:off x="407368" y="149101"/>
            <a:ext cx="10515600" cy="903635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23236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+mn-cs"/>
              </a:rPr>
              <a:t>Third Normal Form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2711624" y="1032969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F708D1A-52BF-0980-929D-B8F81C762AA2}"/>
              </a:ext>
            </a:extLst>
          </p:cNvPr>
          <p:cNvGraphicFramePr>
            <a:graphicFrameLocks noGrp="1"/>
          </p:cNvGraphicFramePr>
          <p:nvPr/>
        </p:nvGraphicFramePr>
        <p:xfrm>
          <a:off x="2783632" y="3042422"/>
          <a:ext cx="4968552" cy="698751"/>
        </p:xfrm>
        <a:graphic>
          <a:graphicData uri="http://schemas.openxmlformats.org/drawingml/2006/table">
            <a:tbl>
              <a:tblPr/>
              <a:tblGrid>
                <a:gridCol w="1461338">
                  <a:extLst>
                    <a:ext uri="{9D8B030D-6E8A-4147-A177-3AD203B41FA5}">
                      <a16:colId xmlns:a16="http://schemas.microsoft.com/office/drawing/2014/main" val="308907715"/>
                    </a:ext>
                  </a:extLst>
                </a:gridCol>
                <a:gridCol w="1753607">
                  <a:extLst>
                    <a:ext uri="{9D8B030D-6E8A-4147-A177-3AD203B41FA5}">
                      <a16:colId xmlns:a16="http://schemas.microsoft.com/office/drawing/2014/main" val="2361933341"/>
                    </a:ext>
                  </a:extLst>
                </a:gridCol>
                <a:gridCol w="1753607">
                  <a:extLst>
                    <a:ext uri="{9D8B030D-6E8A-4147-A177-3AD203B41FA5}">
                      <a16:colId xmlns:a16="http://schemas.microsoft.com/office/drawing/2014/main" val="3415297605"/>
                    </a:ext>
                  </a:extLst>
                </a:gridCol>
              </a:tblGrid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Department_ID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Department_Name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693776"/>
                  </a:ext>
                </a:extLst>
              </a:tr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Information Technology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139698"/>
                  </a:ext>
                </a:extLst>
              </a:tr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Human Resources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33264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34F33C-C011-A38F-7B53-6ADE60310D84}"/>
              </a:ext>
            </a:extLst>
          </p:cNvPr>
          <p:cNvGraphicFramePr>
            <a:graphicFrameLocks noGrp="1"/>
          </p:cNvGraphicFramePr>
          <p:nvPr/>
        </p:nvGraphicFramePr>
        <p:xfrm>
          <a:off x="2783631" y="4294448"/>
          <a:ext cx="6045707" cy="1080119"/>
        </p:xfrm>
        <a:graphic>
          <a:graphicData uri="http://schemas.openxmlformats.org/drawingml/2006/table">
            <a:tbl>
              <a:tblPr/>
              <a:tblGrid>
                <a:gridCol w="1197170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436603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957736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EE79839-B79A-8948-D283-7277FBCA55E7}"/>
              </a:ext>
            </a:extLst>
          </p:cNvPr>
          <p:cNvSpPr txBox="1"/>
          <p:nvPr/>
        </p:nvSpPr>
        <p:spPr>
          <a:xfrm>
            <a:off x="2730240" y="2661054"/>
            <a:ext cx="1918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Department_table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2711623" y="3925840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75E75C-98AF-6C1C-6921-2380B27DFD1E}"/>
              </a:ext>
            </a:extLst>
          </p:cNvPr>
          <p:cNvSpPr txBox="1"/>
          <p:nvPr/>
        </p:nvSpPr>
        <p:spPr>
          <a:xfrm>
            <a:off x="623392" y="5668319"/>
            <a:ext cx="6997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prstClr val="white"/>
                </a:solidFill>
                <a:latin typeface="Calibri" panose="020F0502020204030204"/>
              </a:rPr>
              <a:t>3rd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Normal Form (3NF) – 2NF and no transitive (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ie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indirect) dependency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41F96B3-1AD5-5508-F41D-38B03324C772}"/>
              </a:ext>
            </a:extLst>
          </p:cNvPr>
          <p:cNvGraphicFramePr>
            <a:graphicFrameLocks noGrp="1"/>
          </p:cNvGraphicFramePr>
          <p:nvPr/>
        </p:nvGraphicFramePr>
        <p:xfrm>
          <a:off x="2783631" y="1483433"/>
          <a:ext cx="7272806" cy="1080119"/>
        </p:xfrm>
        <a:graphic>
          <a:graphicData uri="http://schemas.openxmlformats.org/drawingml/2006/table">
            <a:tbl>
              <a:tblPr/>
              <a:tblGrid>
                <a:gridCol w="1197170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436603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957736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4233456164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Manager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Alice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296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52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A7B87-B054-4DA6-B239-234FC60DD9DF}"/>
              </a:ext>
            </a:extLst>
          </p:cNvPr>
          <p:cNvSpPr txBox="1"/>
          <p:nvPr/>
        </p:nvSpPr>
        <p:spPr>
          <a:xfrm>
            <a:off x="479376" y="260648"/>
            <a:ext cx="1108302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cs typeface="Calibri Light"/>
              </a:rPr>
              <a:t>Relational Database Management Systems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489504-9CBE-987A-59E6-8C859630FDC9}"/>
              </a:ext>
            </a:extLst>
          </p:cNvPr>
          <p:cNvSpPr txBox="1"/>
          <p:nvPr/>
        </p:nvSpPr>
        <p:spPr>
          <a:xfrm>
            <a:off x="551384" y="1196752"/>
            <a:ext cx="835292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SQL Server is an example of a RDBMS</a:t>
            </a:r>
          </a:p>
          <a:p>
            <a:r>
              <a:rPr lang="en-GB" dirty="0">
                <a:solidFill>
                  <a:schemeClr val="bg1"/>
                </a:solidFill>
              </a:rPr>
              <a:t>Historically data was organised in Database Management Systems (DBMS)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These were files in a hierarchical or network 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Enabled storage and organization of large volumes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But complex to retrieve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Proprietary</a:t>
            </a:r>
          </a:p>
          <a:p>
            <a:pPr lvl="1"/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IBM researcher – Edgar F Codd invented the relational model in 1970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Suggested data be organised in sets and tuples instead of hierarchies or networks/graphs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Sets of data are more easily related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Data is structured for ease-of-use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Reduction in redundant data – through normalisation</a:t>
            </a:r>
          </a:p>
          <a:p>
            <a:pPr lvl="1"/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Relational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Relates independent sets of data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Sets organised as rows and columns in tables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Most queried using Structured Query Language (SQL)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SQL standards set by American National Standards Institute (ANSI)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026" name="Picture 2" descr="12 simple rules: How Ted Codd transformed the humble database • The ...">
            <a:extLst>
              <a:ext uri="{FF2B5EF4-FFF2-40B4-BE49-F238E27FC236}">
                <a16:creationId xmlns:a16="http://schemas.microsoft.com/office/drawing/2014/main" id="{59253579-9622-380E-051D-094C8D766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320" y="3196054"/>
            <a:ext cx="2888986" cy="1910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32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83E6CECF-0DFE-460D-89F8-046EFE49204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A5A7B87-B054-4DA6-B239-234FC60DD9DF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Ubuntu" panose="020B0504030602030204" pitchFamily="34" charset="0"/>
                <a:ea typeface="Calibri Light"/>
                <a:cs typeface="Calibri Light"/>
              </a:rPr>
              <a:t>Relational Theory</a:t>
            </a:r>
            <a:endParaRPr lang="en-GB" sz="44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0C6979D-A181-6B56-497E-06A233366D48}"/>
              </a:ext>
            </a:extLst>
          </p:cNvPr>
          <p:cNvSpPr txBox="1"/>
          <p:nvPr/>
        </p:nvSpPr>
        <p:spPr>
          <a:xfrm>
            <a:off x="767408" y="1124744"/>
            <a:ext cx="78488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Originally </a:t>
            </a:r>
            <a:r>
              <a:rPr lang="en-GB" i="1" dirty="0">
                <a:solidFill>
                  <a:schemeClr val="bg1"/>
                </a:solidFill>
              </a:rPr>
              <a:t>relation</a:t>
            </a:r>
            <a:r>
              <a:rPr lang="en-GB" dirty="0">
                <a:solidFill>
                  <a:schemeClr val="bg1"/>
                </a:solidFill>
              </a:rPr>
              <a:t> related to the fact that a </a:t>
            </a:r>
            <a:r>
              <a:rPr lang="en-GB" i="1" dirty="0">
                <a:solidFill>
                  <a:schemeClr val="bg1"/>
                </a:solidFill>
              </a:rPr>
              <a:t>set</a:t>
            </a:r>
            <a:r>
              <a:rPr lang="en-GB" dirty="0">
                <a:solidFill>
                  <a:schemeClr val="bg1"/>
                </a:solidFill>
              </a:rPr>
              <a:t> of data (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a column in a table) has relationships between its </a:t>
            </a:r>
            <a:r>
              <a:rPr lang="en-GB" i="1" dirty="0">
                <a:solidFill>
                  <a:schemeClr val="bg1"/>
                </a:solidFill>
              </a:rPr>
              <a:t>tuples</a:t>
            </a:r>
            <a:r>
              <a:rPr lang="en-GB" dirty="0">
                <a:solidFill>
                  <a:schemeClr val="bg1"/>
                </a:solidFill>
              </a:rPr>
              <a:t> (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each row in a table)</a:t>
            </a:r>
          </a:p>
          <a:p>
            <a:r>
              <a:rPr lang="en-GB" dirty="0">
                <a:solidFill>
                  <a:schemeClr val="bg1"/>
                </a:solidFill>
              </a:rPr>
              <a:t>	Tables were known as </a:t>
            </a:r>
            <a:r>
              <a:rPr lang="en-GB" i="1" dirty="0">
                <a:solidFill>
                  <a:schemeClr val="bg1"/>
                </a:solidFill>
              </a:rPr>
              <a:t>relations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But Codd recognised that tables would have relationships (what he called ‘cross-referencing’)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These relationships can be expressed with the use of </a:t>
            </a:r>
            <a:r>
              <a:rPr lang="en-GB" i="1" dirty="0">
                <a:solidFill>
                  <a:schemeClr val="bg1"/>
                </a:solidFill>
              </a:rPr>
              <a:t>primary keys</a:t>
            </a:r>
            <a:r>
              <a:rPr lang="en-GB" dirty="0">
                <a:solidFill>
                  <a:schemeClr val="bg1"/>
                </a:solidFill>
              </a:rPr>
              <a:t> and </a:t>
            </a:r>
            <a:r>
              <a:rPr lang="en-GB" i="1" dirty="0">
                <a:solidFill>
                  <a:schemeClr val="bg1"/>
                </a:solidFill>
              </a:rPr>
              <a:t>foreign keys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 </a:t>
            </a:r>
            <a:r>
              <a:rPr lang="en-GB" i="1" dirty="0">
                <a:solidFill>
                  <a:schemeClr val="bg1"/>
                </a:solidFill>
              </a:rPr>
              <a:t>primary key</a:t>
            </a:r>
            <a:r>
              <a:rPr lang="en-GB" dirty="0">
                <a:solidFill>
                  <a:schemeClr val="bg1"/>
                </a:solidFill>
              </a:rPr>
              <a:t> uniquely identifies a column in a table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 </a:t>
            </a:r>
            <a:r>
              <a:rPr lang="en-GB" i="1" dirty="0">
                <a:solidFill>
                  <a:schemeClr val="bg1"/>
                </a:solidFill>
              </a:rPr>
              <a:t>foreign key</a:t>
            </a:r>
            <a:r>
              <a:rPr lang="en-GB" dirty="0">
                <a:solidFill>
                  <a:schemeClr val="bg1"/>
                </a:solidFill>
              </a:rPr>
              <a:t> is a reference in a table to a </a:t>
            </a:r>
            <a:r>
              <a:rPr lang="en-GB" i="1" dirty="0">
                <a:solidFill>
                  <a:schemeClr val="bg1"/>
                </a:solidFill>
              </a:rPr>
              <a:t>primary key</a:t>
            </a:r>
            <a:r>
              <a:rPr lang="en-GB" dirty="0">
                <a:solidFill>
                  <a:schemeClr val="bg1"/>
                </a:solidFill>
              </a:rPr>
              <a:t> in another table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Establishing these relationships involves a process known as </a:t>
            </a:r>
            <a:r>
              <a:rPr lang="en-GB" i="1" dirty="0">
                <a:solidFill>
                  <a:schemeClr val="bg1"/>
                </a:solidFill>
              </a:rPr>
              <a:t>normalisation</a:t>
            </a:r>
          </a:p>
        </p:txBody>
      </p:sp>
    </p:spTree>
    <p:extLst>
      <p:ext uri="{BB962C8B-B14F-4D97-AF65-F5344CB8AC3E}">
        <p14:creationId xmlns:p14="http://schemas.microsoft.com/office/powerpoint/2010/main" val="720147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22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Calibri Light"/>
                <a:cs typeface="Calibri Light"/>
              </a:rPr>
              <a:t>Normalisation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5E2C2D-C80C-AA11-A8D5-673943AD255A}"/>
              </a:ext>
            </a:extLst>
          </p:cNvPr>
          <p:cNvSpPr txBox="1"/>
          <p:nvPr/>
        </p:nvSpPr>
        <p:spPr>
          <a:xfrm>
            <a:off x="1343472" y="1340768"/>
            <a:ext cx="86409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Normalisation is the process of reducing redundancy and dependency in database design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It proceeds in a series of steps building on the previous level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The higher the level of normalisation the lower the amount of redundant data and dependencies and the greater consistency and integrity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However – higher levels of normal form can result in over-complicated designs and reduce query performance</a:t>
            </a:r>
          </a:p>
        </p:txBody>
      </p:sp>
    </p:spTree>
    <p:extLst>
      <p:ext uri="{BB962C8B-B14F-4D97-AF65-F5344CB8AC3E}">
        <p14:creationId xmlns:p14="http://schemas.microsoft.com/office/powerpoint/2010/main" val="123193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+mn-cs"/>
              </a:rPr>
              <a:t>First Normal Form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8DE162A-D96C-B8DF-5E61-AE39926D5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8109364"/>
              </p:ext>
            </p:extLst>
          </p:nvPr>
        </p:nvGraphicFramePr>
        <p:xfrm>
          <a:off x="1343471" y="2293286"/>
          <a:ext cx="6192691" cy="1350150"/>
        </p:xfrm>
        <a:graphic>
          <a:graphicData uri="http://schemas.openxmlformats.org/drawingml/2006/table">
            <a:tbl>
              <a:tblPr/>
              <a:tblGrid>
                <a:gridCol w="1109694">
                  <a:extLst>
                    <a:ext uri="{9D8B030D-6E8A-4147-A177-3AD203B41FA5}">
                      <a16:colId xmlns:a16="http://schemas.microsoft.com/office/drawing/2014/main" val="1929795087"/>
                    </a:ext>
                  </a:extLst>
                </a:gridCol>
                <a:gridCol w="1050548">
                  <a:extLst>
                    <a:ext uri="{9D8B030D-6E8A-4147-A177-3AD203B41FA5}">
                      <a16:colId xmlns:a16="http://schemas.microsoft.com/office/drawing/2014/main" val="4187065761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921698718"/>
                    </a:ext>
                  </a:extLst>
                </a:gridCol>
                <a:gridCol w="2952329">
                  <a:extLst>
                    <a:ext uri="{9D8B030D-6E8A-4147-A177-3AD203B41FA5}">
                      <a16:colId xmlns:a16="http://schemas.microsoft.com/office/drawing/2014/main" val="1681899400"/>
                    </a:ext>
                  </a:extLst>
                </a:gridCol>
              </a:tblGrid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264617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123-456-7890, 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324106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8139408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0481412"/>
                  </a:ext>
                </a:extLst>
              </a:tr>
              <a:tr h="27003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07827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1271465" y="1955916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34F33C-C011-A38F-7B53-6ADE60310D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6416401"/>
              </p:ext>
            </p:extLst>
          </p:nvPr>
        </p:nvGraphicFramePr>
        <p:xfrm>
          <a:off x="1343472" y="4290561"/>
          <a:ext cx="6192690" cy="1338856"/>
        </p:xfrm>
        <a:graphic>
          <a:graphicData uri="http://schemas.openxmlformats.org/drawingml/2006/table">
            <a:tbl>
              <a:tblPr/>
              <a:tblGrid>
                <a:gridCol w="1165684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066565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2808313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1271465" y="3921229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53FB47-21B4-E813-DD5B-B160B229E25D}"/>
              </a:ext>
            </a:extLst>
          </p:cNvPr>
          <p:cNvSpPr txBox="1"/>
          <p:nvPr/>
        </p:nvSpPr>
        <p:spPr>
          <a:xfrm>
            <a:off x="1271465" y="1051699"/>
            <a:ext cx="9865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1st Normal Form (1NF) – columns have a single value or</a:t>
            </a:r>
            <a:r>
              <a:rPr kumimoji="0" lang="en-GB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 value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column/attribute domain does not change, unique name exists for each every column, row order doesn’t matter</a:t>
            </a:r>
          </a:p>
        </p:txBody>
      </p:sp>
    </p:spTree>
    <p:extLst>
      <p:ext uri="{BB962C8B-B14F-4D97-AF65-F5344CB8AC3E}">
        <p14:creationId xmlns:p14="http://schemas.microsoft.com/office/powerpoint/2010/main" val="159552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400" dirty="0">
                <a:solidFill>
                  <a:schemeClr val="bg1"/>
                </a:solidFill>
                <a:latin typeface="Ubuntu" panose="020B0504030602030204" pitchFamily="34" charset="0"/>
              </a:rPr>
              <a:t>Second Normal Form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724537" y="891118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Employee_table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724537" y="2603473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Employee_table</a:t>
            </a:r>
            <a:endParaRPr lang="en-GB" dirty="0">
              <a:solidFill>
                <a:schemeClr val="bg1"/>
              </a:solidFill>
            </a:endParaRP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E99027CB-C406-B4E5-53B6-9542F7C8CE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5842553"/>
              </p:ext>
            </p:extLst>
          </p:nvPr>
        </p:nvGraphicFramePr>
        <p:xfrm>
          <a:off x="794487" y="1227315"/>
          <a:ext cx="4250530" cy="1338856"/>
        </p:xfrm>
        <a:graphic>
          <a:graphicData uri="http://schemas.openxmlformats.org/drawingml/2006/table">
            <a:tbl>
              <a:tblPr/>
              <a:tblGrid>
                <a:gridCol w="1060917">
                  <a:extLst>
                    <a:ext uri="{9D8B030D-6E8A-4147-A177-3AD203B41FA5}">
                      <a16:colId xmlns:a16="http://schemas.microsoft.com/office/drawing/2014/main" val="2800516078"/>
                    </a:ext>
                  </a:extLst>
                </a:gridCol>
                <a:gridCol w="1060917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1005079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123617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graphicFrame>
        <p:nvGraphicFramePr>
          <p:cNvPr id="30" name="Table 29">
            <a:extLst>
              <a:ext uri="{FF2B5EF4-FFF2-40B4-BE49-F238E27FC236}">
                <a16:creationId xmlns:a16="http://schemas.microsoft.com/office/drawing/2014/main" id="{39180AA0-4A6F-60E7-2717-90E0C7235D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1976065"/>
              </p:ext>
            </p:extLst>
          </p:nvPr>
        </p:nvGraphicFramePr>
        <p:xfrm>
          <a:off x="794487" y="2970044"/>
          <a:ext cx="2954386" cy="1080119"/>
        </p:xfrm>
        <a:graphic>
          <a:graphicData uri="http://schemas.openxmlformats.org/drawingml/2006/table">
            <a:tbl>
              <a:tblPr/>
              <a:tblGrid>
                <a:gridCol w="1154186">
                  <a:extLst>
                    <a:ext uri="{9D8B030D-6E8A-4147-A177-3AD203B41FA5}">
                      <a16:colId xmlns:a16="http://schemas.microsoft.com/office/drawing/2014/main" val="562218948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Employee_ID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John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1BC1B8EB-E01C-07B6-8573-4AEBA300EB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449856"/>
              </p:ext>
            </p:extLst>
          </p:nvPr>
        </p:nvGraphicFramePr>
        <p:xfrm>
          <a:off x="794487" y="4492081"/>
          <a:ext cx="3530450" cy="1338856"/>
        </p:xfrm>
        <a:graphic>
          <a:graphicData uri="http://schemas.openxmlformats.org/drawingml/2006/table">
            <a:tbl>
              <a:tblPr/>
              <a:tblGrid>
                <a:gridCol w="1472246">
                  <a:extLst>
                    <a:ext uri="{9D8B030D-6E8A-4147-A177-3AD203B41FA5}">
                      <a16:colId xmlns:a16="http://schemas.microsoft.com/office/drawing/2014/main" val="2874704277"/>
                    </a:ext>
                  </a:extLst>
                </a:gridCol>
                <a:gridCol w="955595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102609">
                  <a:extLst>
                    <a:ext uri="{9D8B030D-6E8A-4147-A177-3AD203B41FA5}">
                      <a16:colId xmlns:a16="http://schemas.microsoft.com/office/drawing/2014/main" val="3805538320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Employee_Contact_Id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Employee_ID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Phone_Number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123-156-7893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1394874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123-456-7892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EEE8511A-9D56-666F-F079-20DE7DCD8B3E}"/>
              </a:ext>
            </a:extLst>
          </p:cNvPr>
          <p:cNvSpPr txBox="1"/>
          <p:nvPr/>
        </p:nvSpPr>
        <p:spPr>
          <a:xfrm>
            <a:off x="724537" y="4085547"/>
            <a:ext cx="2511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Employee_contact_table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961AD8F-F627-0F4F-0E2F-C22A1173BD6F}"/>
              </a:ext>
            </a:extLst>
          </p:cNvPr>
          <p:cNvSpPr txBox="1"/>
          <p:nvPr/>
        </p:nvSpPr>
        <p:spPr>
          <a:xfrm>
            <a:off x="794487" y="6088189"/>
            <a:ext cx="100990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Second Normal Form (2NF) – 1NF and all non-key attributes are fully dependent on primary key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46B76C1-2134-1B23-29DB-BCA1D4C9144A}"/>
              </a:ext>
            </a:extLst>
          </p:cNvPr>
          <p:cNvSpPr/>
          <p:nvPr/>
        </p:nvSpPr>
        <p:spPr>
          <a:xfrm>
            <a:off x="868553" y="2970044"/>
            <a:ext cx="1080120" cy="108011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270733E-184F-D104-E4D4-B8D37CCAA7A9}"/>
              </a:ext>
            </a:extLst>
          </p:cNvPr>
          <p:cNvSpPr/>
          <p:nvPr/>
        </p:nvSpPr>
        <p:spPr>
          <a:xfrm>
            <a:off x="2236705" y="4529631"/>
            <a:ext cx="1022392" cy="130130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6243419-D834-EBEA-994C-DA3951ACD009}"/>
              </a:ext>
            </a:extLst>
          </p:cNvPr>
          <p:cNvCxnSpPr>
            <a:cxnSpLocks/>
            <a:stCxn id="35" idx="1"/>
            <a:endCxn id="20" idx="0"/>
          </p:cNvCxnSpPr>
          <p:nvPr/>
        </p:nvCxnSpPr>
        <p:spPr>
          <a:xfrm flipH="1" flipV="1">
            <a:off x="1336605" y="1253638"/>
            <a:ext cx="4064584" cy="14928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B5C68B-3C94-0757-7860-9B6FA9B7BDDE}"/>
              </a:ext>
            </a:extLst>
          </p:cNvPr>
          <p:cNvSpPr txBox="1"/>
          <p:nvPr/>
        </p:nvSpPr>
        <p:spPr>
          <a:xfrm>
            <a:off x="4222688" y="3321387"/>
            <a:ext cx="130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Primary Key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3E57985-181B-A9AB-61A7-862FCC849CD5}"/>
              </a:ext>
            </a:extLst>
          </p:cNvPr>
          <p:cNvCxnSpPr>
            <a:cxnSpLocks/>
            <a:stCxn id="16" idx="1"/>
            <a:endCxn id="4" idx="3"/>
          </p:cNvCxnSpPr>
          <p:nvPr/>
        </p:nvCxnSpPr>
        <p:spPr>
          <a:xfrm flipH="1" flipV="1">
            <a:off x="3259097" y="5180284"/>
            <a:ext cx="1579956" cy="1259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5B628C4-2E1D-E5F0-7E7F-3E906FF4EC85}"/>
              </a:ext>
            </a:extLst>
          </p:cNvPr>
          <p:cNvSpPr txBox="1"/>
          <p:nvPr/>
        </p:nvSpPr>
        <p:spPr>
          <a:xfrm>
            <a:off x="4839053" y="5121587"/>
            <a:ext cx="1272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Foreign Key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D70E71D-7651-D4DB-6D83-E919BE5D3802}"/>
              </a:ext>
            </a:extLst>
          </p:cNvPr>
          <p:cNvSpPr/>
          <p:nvPr/>
        </p:nvSpPr>
        <p:spPr>
          <a:xfrm>
            <a:off x="868553" y="1253638"/>
            <a:ext cx="936104" cy="131253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2ECE56F-19BD-39D3-8B18-775837BDEB24}"/>
              </a:ext>
            </a:extLst>
          </p:cNvPr>
          <p:cNvSpPr/>
          <p:nvPr/>
        </p:nvSpPr>
        <p:spPr>
          <a:xfrm>
            <a:off x="3964897" y="1266345"/>
            <a:ext cx="1080120" cy="131253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44CCE75-051B-C1E2-34F8-55BC99B64D4C}"/>
              </a:ext>
            </a:extLst>
          </p:cNvPr>
          <p:cNvCxnSpPr>
            <a:cxnSpLocks/>
            <a:stCxn id="35" idx="1"/>
            <a:endCxn id="29" idx="3"/>
          </p:cNvCxnSpPr>
          <p:nvPr/>
        </p:nvCxnSpPr>
        <p:spPr>
          <a:xfrm flipH="1">
            <a:off x="5045017" y="1402920"/>
            <a:ext cx="356172" cy="4938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9E9D5C8-044F-1629-4E82-49A5378843E8}"/>
              </a:ext>
            </a:extLst>
          </p:cNvPr>
          <p:cNvSpPr txBox="1"/>
          <p:nvPr/>
        </p:nvSpPr>
        <p:spPr>
          <a:xfrm>
            <a:off x="5401189" y="1218254"/>
            <a:ext cx="130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Primary Key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F92C3E9-B2D6-5BA6-1005-CB7B7834EB2D}"/>
              </a:ext>
            </a:extLst>
          </p:cNvPr>
          <p:cNvSpPr txBox="1"/>
          <p:nvPr/>
        </p:nvSpPr>
        <p:spPr>
          <a:xfrm>
            <a:off x="5267429" y="2193835"/>
            <a:ext cx="1969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Non-Key Attributes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E09CF82B-8215-4A5E-F239-46B2661576B1}"/>
              </a:ext>
            </a:extLst>
          </p:cNvPr>
          <p:cNvSpPr/>
          <p:nvPr/>
        </p:nvSpPr>
        <p:spPr>
          <a:xfrm>
            <a:off x="1883266" y="1273110"/>
            <a:ext cx="2009624" cy="1293061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29497579-7D0C-F6C3-4098-884107E033B4}"/>
              </a:ext>
            </a:extLst>
          </p:cNvPr>
          <p:cNvCxnSpPr>
            <a:cxnSpLocks/>
            <a:stCxn id="36" idx="1"/>
            <a:endCxn id="39" idx="3"/>
          </p:cNvCxnSpPr>
          <p:nvPr/>
        </p:nvCxnSpPr>
        <p:spPr>
          <a:xfrm flipH="1" flipV="1">
            <a:off x="3892890" y="1919641"/>
            <a:ext cx="1374539" cy="45886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FB2382A-60A6-1269-F2A5-C715476214BC}"/>
              </a:ext>
            </a:extLst>
          </p:cNvPr>
          <p:cNvCxnSpPr>
            <a:cxnSpLocks/>
            <a:stCxn id="14" idx="1"/>
            <a:endCxn id="3" idx="3"/>
          </p:cNvCxnSpPr>
          <p:nvPr/>
        </p:nvCxnSpPr>
        <p:spPr>
          <a:xfrm flipH="1">
            <a:off x="1948673" y="3506053"/>
            <a:ext cx="2274015" cy="405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9E05F73A-7059-0582-2A11-68EAAF84E281}"/>
              </a:ext>
            </a:extLst>
          </p:cNvPr>
          <p:cNvSpPr txBox="1"/>
          <p:nvPr/>
        </p:nvSpPr>
        <p:spPr>
          <a:xfrm>
            <a:off x="7236622" y="1140696"/>
            <a:ext cx="4043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Primary Key is ID and </a:t>
            </a:r>
            <a:r>
              <a:rPr lang="en-GB" dirty="0" err="1">
                <a:solidFill>
                  <a:schemeClr val="bg1"/>
                </a:solidFill>
              </a:rPr>
              <a:t>Phone_Number</a:t>
            </a:r>
            <a:r>
              <a:rPr lang="en-GB" dirty="0">
                <a:solidFill>
                  <a:schemeClr val="bg1"/>
                </a:solidFill>
              </a:rPr>
              <a:t>. But non-key attributes only depend on ID not phone number – breaking 2NF</a:t>
            </a:r>
          </a:p>
        </p:txBody>
      </p:sp>
    </p:spTree>
    <p:extLst>
      <p:ext uri="{BB962C8B-B14F-4D97-AF65-F5344CB8AC3E}">
        <p14:creationId xmlns:p14="http://schemas.microsoft.com/office/powerpoint/2010/main" val="103712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2" grpId="0"/>
      <p:bldP spid="3" grpId="0" animBg="1"/>
      <p:bldP spid="4" grpId="0" animBg="1"/>
      <p:bldP spid="14" grpId="0"/>
      <p:bldP spid="16" grpId="0"/>
      <p:bldP spid="20" grpId="0" animBg="1"/>
      <p:bldP spid="21" grpId="0" animBg="1"/>
      <p:bldP spid="35" grpId="0"/>
      <p:bldP spid="36" grpId="0"/>
      <p:bldP spid="39" grpId="0" animBg="1"/>
      <p:bldP spid="4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BC96C96-FD49-3D94-CB02-C57A42535286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+mn-ea"/>
                <a:cs typeface="+mn-cs"/>
              </a:rPr>
              <a:t>Third Normal Form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B67317-4EA4-5AA3-5195-A0E44CA76CB2}"/>
              </a:ext>
            </a:extLst>
          </p:cNvPr>
          <p:cNvSpPr txBox="1"/>
          <p:nvPr/>
        </p:nvSpPr>
        <p:spPr>
          <a:xfrm>
            <a:off x="1308692" y="1314488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F708D1A-52BF-0980-929D-B8F81C762A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3472546"/>
              </p:ext>
            </p:extLst>
          </p:nvPr>
        </p:nvGraphicFramePr>
        <p:xfrm>
          <a:off x="1362084" y="5268817"/>
          <a:ext cx="3214945" cy="698751"/>
        </p:xfrm>
        <a:graphic>
          <a:graphicData uri="http://schemas.openxmlformats.org/drawingml/2006/table">
            <a:tbl>
              <a:tblPr/>
              <a:tblGrid>
                <a:gridCol w="1461338">
                  <a:extLst>
                    <a:ext uri="{9D8B030D-6E8A-4147-A177-3AD203B41FA5}">
                      <a16:colId xmlns:a16="http://schemas.microsoft.com/office/drawing/2014/main" val="308907715"/>
                    </a:ext>
                  </a:extLst>
                </a:gridCol>
                <a:gridCol w="1753607">
                  <a:extLst>
                    <a:ext uri="{9D8B030D-6E8A-4147-A177-3AD203B41FA5}">
                      <a16:colId xmlns:a16="http://schemas.microsoft.com/office/drawing/2014/main" val="2361933341"/>
                    </a:ext>
                  </a:extLst>
                </a:gridCol>
              </a:tblGrid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Department_ID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Department_Name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693776"/>
                  </a:ext>
                </a:extLst>
              </a:tr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Delivery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2139698"/>
                  </a:ext>
                </a:extLst>
              </a:tr>
              <a:tr h="23291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People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332640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C134F33C-C011-A38F-7B53-6ADE60310D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609908"/>
              </p:ext>
            </p:extLst>
          </p:nvPr>
        </p:nvGraphicFramePr>
        <p:xfrm>
          <a:off x="1380700" y="3509576"/>
          <a:ext cx="4818608" cy="1080119"/>
        </p:xfrm>
        <a:graphic>
          <a:graphicData uri="http://schemas.openxmlformats.org/drawingml/2006/table">
            <a:tbl>
              <a:tblPr/>
              <a:tblGrid>
                <a:gridCol w="1197170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436603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957736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227099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EE79839-B79A-8948-D283-7277FBCA55E7}"/>
              </a:ext>
            </a:extLst>
          </p:cNvPr>
          <p:cNvSpPr txBox="1"/>
          <p:nvPr/>
        </p:nvSpPr>
        <p:spPr>
          <a:xfrm>
            <a:off x="1308692" y="4887449"/>
            <a:ext cx="1918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Department_table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E7739E-B376-0254-63C8-0E66BBBE593C}"/>
              </a:ext>
            </a:extLst>
          </p:cNvPr>
          <p:cNvSpPr txBox="1"/>
          <p:nvPr/>
        </p:nvSpPr>
        <p:spPr>
          <a:xfrm>
            <a:off x="1308692" y="3140968"/>
            <a:ext cx="1699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Employee_table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DC9D12C-D4B9-BC83-8D2F-BA06601B2F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117523"/>
              </p:ext>
            </p:extLst>
          </p:nvPr>
        </p:nvGraphicFramePr>
        <p:xfrm>
          <a:off x="1308692" y="1750335"/>
          <a:ext cx="6589495" cy="1080119"/>
        </p:xfrm>
        <a:graphic>
          <a:graphicData uri="http://schemas.openxmlformats.org/drawingml/2006/table">
            <a:tbl>
              <a:tblPr/>
              <a:tblGrid>
                <a:gridCol w="1369167">
                  <a:extLst>
                    <a:ext uri="{9D8B030D-6E8A-4147-A177-3AD203B41FA5}">
                      <a16:colId xmlns:a16="http://schemas.microsoft.com/office/drawing/2014/main" val="638850884"/>
                    </a:ext>
                  </a:extLst>
                </a:gridCol>
                <a:gridCol w="1642999">
                  <a:extLst>
                    <a:ext uri="{9D8B030D-6E8A-4147-A177-3AD203B41FA5}">
                      <a16:colId xmlns:a16="http://schemas.microsoft.com/office/drawing/2014/main" val="3413507631"/>
                    </a:ext>
                  </a:extLst>
                </a:gridCol>
                <a:gridCol w="1095333">
                  <a:extLst>
                    <a:ext uri="{9D8B030D-6E8A-4147-A177-3AD203B41FA5}">
                      <a16:colId xmlns:a16="http://schemas.microsoft.com/office/drawing/2014/main" val="539096273"/>
                    </a:ext>
                  </a:extLst>
                </a:gridCol>
                <a:gridCol w="1403395">
                  <a:extLst>
                    <a:ext uri="{9D8B030D-6E8A-4147-A177-3AD203B41FA5}">
                      <a16:colId xmlns:a16="http://schemas.microsoft.com/office/drawing/2014/main" val="450868011"/>
                    </a:ext>
                  </a:extLst>
                </a:gridCol>
                <a:gridCol w="1078601">
                  <a:extLst>
                    <a:ext uri="{9D8B030D-6E8A-4147-A177-3AD203B41FA5}">
                      <a16:colId xmlns:a16="http://schemas.microsoft.com/office/drawing/2014/main" val="4233456164"/>
                    </a:ext>
                  </a:extLst>
                </a:gridCol>
              </a:tblGrid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First_Name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Last_Name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Department_ID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Department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734083"/>
                  </a:ext>
                </a:extLst>
              </a:tr>
              <a:tr h="258737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Doe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441666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Jane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Smith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People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tint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11649"/>
                  </a:ext>
                </a:extLst>
              </a:tr>
              <a:tr h="273794"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Bob     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Johnson  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Delivery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494759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7145B5E-8768-BAEB-8617-1925A0191443}"/>
              </a:ext>
            </a:extLst>
          </p:cNvPr>
          <p:cNvSpPr txBox="1"/>
          <p:nvPr/>
        </p:nvSpPr>
        <p:spPr>
          <a:xfrm>
            <a:off x="1308692" y="779802"/>
            <a:ext cx="7668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>
                <a:solidFill>
                  <a:prstClr val="white"/>
                </a:solidFill>
                <a:latin typeface="Calibri" panose="020F0502020204030204"/>
              </a:rPr>
              <a:t>3rd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Normal Form (3NF) – 2NF and no transitive (</a:t>
            </a: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ie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indirect) dependency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C260C99-C1BA-5DBB-7FFD-55E431815B86}"/>
              </a:ext>
            </a:extLst>
          </p:cNvPr>
          <p:cNvSpPr/>
          <p:nvPr/>
        </p:nvSpPr>
        <p:spPr>
          <a:xfrm>
            <a:off x="1518915" y="1756054"/>
            <a:ext cx="904677" cy="1082646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F205F77-A3AC-530D-5EAD-59B1208E096F}"/>
              </a:ext>
            </a:extLst>
          </p:cNvPr>
          <p:cNvSpPr/>
          <p:nvPr/>
        </p:nvSpPr>
        <p:spPr>
          <a:xfrm>
            <a:off x="5577374" y="1750335"/>
            <a:ext cx="1094689" cy="1080120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FA35555-0270-D01C-DEBE-3A6980C199E0}"/>
              </a:ext>
            </a:extLst>
          </p:cNvPr>
          <p:cNvSpPr/>
          <p:nvPr/>
        </p:nvSpPr>
        <p:spPr>
          <a:xfrm>
            <a:off x="6873517" y="1758579"/>
            <a:ext cx="950675" cy="1080120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57150">
                <a:solidFill>
                  <a:schemeClr val="tx1"/>
                </a:solidFill>
              </a:ln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CBA22B9-5500-C124-9F60-A6B3E8B06B38}"/>
              </a:ext>
            </a:extLst>
          </p:cNvPr>
          <p:cNvCxnSpPr>
            <a:cxnSpLocks/>
            <a:stCxn id="13" idx="1"/>
            <a:endCxn id="5" idx="0"/>
          </p:cNvCxnSpPr>
          <p:nvPr/>
        </p:nvCxnSpPr>
        <p:spPr>
          <a:xfrm flipH="1">
            <a:off x="1971254" y="1548520"/>
            <a:ext cx="1748482" cy="2075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465155B-6D44-AAE1-E3A1-C6A2A3B33D45}"/>
              </a:ext>
            </a:extLst>
          </p:cNvPr>
          <p:cNvSpPr txBox="1"/>
          <p:nvPr/>
        </p:nvSpPr>
        <p:spPr>
          <a:xfrm>
            <a:off x="3719736" y="1363854"/>
            <a:ext cx="130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Primary Key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97FE073-C3B9-5AB6-4709-933BB0B500F9}"/>
              </a:ext>
            </a:extLst>
          </p:cNvPr>
          <p:cNvCxnSpPr>
            <a:cxnSpLocks/>
          </p:cNvCxnSpPr>
          <p:nvPr/>
        </p:nvCxnSpPr>
        <p:spPr>
          <a:xfrm flipH="1">
            <a:off x="6096000" y="1565194"/>
            <a:ext cx="792088" cy="176567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5B10559-18D8-F2F5-0288-35A5AB83CF0C}"/>
              </a:ext>
            </a:extLst>
          </p:cNvPr>
          <p:cNvSpPr txBox="1"/>
          <p:nvPr/>
        </p:nvSpPr>
        <p:spPr>
          <a:xfrm>
            <a:off x="6873517" y="1343020"/>
            <a:ext cx="3911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Department ID depends on Primary Key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B280E53-1B0D-A7E5-3BEC-4F55A398B937}"/>
              </a:ext>
            </a:extLst>
          </p:cNvPr>
          <p:cNvCxnSpPr>
            <a:cxnSpLocks/>
            <a:endCxn id="7" idx="3"/>
          </p:cNvCxnSpPr>
          <p:nvPr/>
        </p:nvCxnSpPr>
        <p:spPr>
          <a:xfrm flipH="1">
            <a:off x="7824192" y="2298639"/>
            <a:ext cx="432048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32EF8C2-746B-3BA2-C148-1F82725833B4}"/>
              </a:ext>
            </a:extLst>
          </p:cNvPr>
          <p:cNvSpPr txBox="1"/>
          <p:nvPr/>
        </p:nvSpPr>
        <p:spPr>
          <a:xfrm>
            <a:off x="8270702" y="1834285"/>
            <a:ext cx="2520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Department depends on Department not Primary Key</a:t>
            </a:r>
          </a:p>
        </p:txBody>
      </p:sp>
    </p:spTree>
    <p:extLst>
      <p:ext uri="{BB962C8B-B14F-4D97-AF65-F5344CB8AC3E}">
        <p14:creationId xmlns:p14="http://schemas.microsoft.com/office/powerpoint/2010/main" val="18414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5" grpId="0" animBg="1"/>
      <p:bldP spid="6" grpId="0" animBg="1"/>
      <p:bldP spid="7" grpId="0" animBg="1"/>
      <p:bldP spid="13" grpId="0"/>
      <p:bldP spid="26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859CE7"/>
            </a:gs>
            <a:gs pos="37000">
              <a:schemeClr val="accent1">
                <a:lumMod val="75000"/>
              </a:schemeClr>
            </a:gs>
            <a:gs pos="100000">
              <a:srgbClr val="2D354D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29F0CF2-304D-416B-866C-BA37B4C3617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5974" y="6378766"/>
            <a:ext cx="1270065" cy="3179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5EE9DD2-118B-CB9F-A8F1-CA12545ED97E}"/>
              </a:ext>
            </a:extLst>
          </p:cNvPr>
          <p:cNvSpPr txBox="1"/>
          <p:nvPr/>
        </p:nvSpPr>
        <p:spPr>
          <a:xfrm>
            <a:off x="2423592" y="116632"/>
            <a:ext cx="609391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buntu" panose="020B0504030602030204" pitchFamily="34" charset="0"/>
                <a:ea typeface="Calibri Light"/>
                <a:cs typeface="Calibri Light"/>
              </a:rPr>
              <a:t>ACID Properties</a:t>
            </a:r>
            <a:endParaRPr kumimoji="0" lang="en-GB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buntu" panose="020B0504030602030204" pitchFamily="34" charset="0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9E49CA-2CF7-3875-5783-D0AB2A128084}"/>
              </a:ext>
            </a:extLst>
          </p:cNvPr>
          <p:cNvSpPr txBox="1"/>
          <p:nvPr/>
        </p:nvSpPr>
        <p:spPr>
          <a:xfrm>
            <a:off x="539735" y="886073"/>
            <a:ext cx="11112529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</a:rPr>
              <a:t>A</a:t>
            </a:r>
            <a:r>
              <a:rPr lang="en-GB" b="1" dirty="0">
                <a:solidFill>
                  <a:schemeClr val="bg1"/>
                </a:solidFill>
              </a:rPr>
              <a:t> = Atomicity 	- </a:t>
            </a:r>
            <a:r>
              <a:rPr lang="en-GB" dirty="0">
                <a:solidFill>
                  <a:schemeClr val="bg1"/>
                </a:solidFill>
              </a:rPr>
              <a:t>each statement in a transaction is treated as a single unit of work. Either the whole </a:t>
            </a:r>
          </a:p>
          <a:p>
            <a:r>
              <a:rPr lang="en-GB" b="1" dirty="0">
                <a:solidFill>
                  <a:schemeClr val="bg1"/>
                </a:solidFill>
              </a:rPr>
              <a:t>		</a:t>
            </a:r>
            <a:r>
              <a:rPr lang="en-GB" dirty="0">
                <a:solidFill>
                  <a:schemeClr val="bg1"/>
                </a:solidFill>
              </a:rPr>
              <a:t>transaction is run or none of it is 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in transferring funds from account A to account B</a:t>
            </a:r>
          </a:p>
          <a:p>
            <a:r>
              <a:rPr lang="en-GB" b="1" dirty="0">
                <a:solidFill>
                  <a:schemeClr val="bg1"/>
                </a:solidFill>
              </a:rPr>
              <a:t>		</a:t>
            </a:r>
            <a:r>
              <a:rPr lang="en-GB" dirty="0">
                <a:solidFill>
                  <a:schemeClr val="bg1"/>
                </a:solidFill>
              </a:rPr>
              <a:t>the debit on the account A and credit on the account B run as one atomic transaction.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4400" b="1" dirty="0">
                <a:solidFill>
                  <a:schemeClr val="bg1"/>
                </a:solidFill>
              </a:rPr>
              <a:t>C</a:t>
            </a:r>
            <a:r>
              <a:rPr lang="en-GB" b="1" dirty="0">
                <a:solidFill>
                  <a:schemeClr val="bg1"/>
                </a:solidFill>
              </a:rPr>
              <a:t> = Consistency</a:t>
            </a:r>
            <a:r>
              <a:rPr lang="en-GB" dirty="0">
                <a:solidFill>
                  <a:schemeClr val="bg1"/>
                </a:solidFill>
              </a:rPr>
              <a:t>	- data is left in a consistent state before and after a transaction 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in transferring funds </a:t>
            </a:r>
          </a:p>
          <a:p>
            <a:r>
              <a:rPr lang="en-GB" dirty="0">
                <a:solidFill>
                  <a:schemeClr val="bg1"/>
                </a:solidFill>
              </a:rPr>
              <a:t>		the total amount in accounts A and B together is the same before and after the transaction.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4400" b="1" dirty="0">
                <a:solidFill>
                  <a:schemeClr val="bg1"/>
                </a:solidFill>
              </a:rPr>
              <a:t>I </a:t>
            </a:r>
            <a:r>
              <a:rPr lang="en-GB" b="1" dirty="0">
                <a:solidFill>
                  <a:schemeClr val="bg1"/>
                </a:solidFill>
              </a:rPr>
              <a:t>= Isolatable	- </a:t>
            </a:r>
            <a:r>
              <a:rPr lang="en-GB" dirty="0">
                <a:solidFill>
                  <a:schemeClr val="bg1"/>
                </a:solidFill>
              </a:rPr>
              <a:t>transactions are isolated from other separate transactions 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in transferring funds other</a:t>
            </a:r>
          </a:p>
          <a:p>
            <a:r>
              <a:rPr lang="en-GB" dirty="0">
                <a:solidFill>
                  <a:schemeClr val="bg1"/>
                </a:solidFill>
              </a:rPr>
              <a:t>		concurrent, transactions either see the transferred funds in account A or account B, not </a:t>
            </a:r>
          </a:p>
          <a:p>
            <a:r>
              <a:rPr lang="en-GB" dirty="0">
                <a:solidFill>
                  <a:schemeClr val="bg1"/>
                </a:solidFill>
              </a:rPr>
              <a:t>		both or neither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sz="4400" b="1" dirty="0">
                <a:solidFill>
                  <a:schemeClr val="bg1"/>
                </a:solidFill>
              </a:rPr>
              <a:t>D</a:t>
            </a:r>
            <a:r>
              <a:rPr lang="en-GB" b="1" dirty="0">
                <a:solidFill>
                  <a:schemeClr val="bg1"/>
                </a:solidFill>
              </a:rPr>
              <a:t> = Durable	</a:t>
            </a:r>
            <a:r>
              <a:rPr lang="en-GB" dirty="0">
                <a:solidFill>
                  <a:schemeClr val="bg1"/>
                </a:solidFill>
              </a:rPr>
              <a:t>- once a transaction completes it cannot be undone without another transaction being run,</a:t>
            </a:r>
          </a:p>
          <a:p>
            <a:r>
              <a:rPr lang="en-GB" dirty="0">
                <a:solidFill>
                  <a:schemeClr val="bg1"/>
                </a:solidFill>
              </a:rPr>
              <a:t>		even if the RDBMS fails </a:t>
            </a:r>
            <a:r>
              <a:rPr lang="en-GB" dirty="0" err="1">
                <a:solidFill>
                  <a:schemeClr val="bg1"/>
                </a:solidFill>
              </a:rPr>
              <a:t>ie</a:t>
            </a:r>
            <a:r>
              <a:rPr lang="en-GB" dirty="0">
                <a:solidFill>
                  <a:schemeClr val="bg1"/>
                </a:solidFill>
              </a:rPr>
              <a:t> for an account transfer the funds transferred cannot be transferred </a:t>
            </a:r>
          </a:p>
          <a:p>
            <a:r>
              <a:rPr lang="en-GB" dirty="0">
                <a:solidFill>
                  <a:schemeClr val="bg1"/>
                </a:solidFill>
              </a:rPr>
              <a:t>		back from account B to account A unless a second transaction is done that explicitly requests this</a:t>
            </a:r>
          </a:p>
        </p:txBody>
      </p:sp>
    </p:spTree>
    <p:extLst>
      <p:ext uri="{BB962C8B-B14F-4D97-AF65-F5344CB8AC3E}">
        <p14:creationId xmlns:p14="http://schemas.microsoft.com/office/powerpoint/2010/main" val="2359411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9577213E-B60E-B944-97DD-30BA8D4AE6EA}"/>
    </a:ext>
  </a:extLst>
</a:theme>
</file>

<file path=ppt/theme/theme2.xml><?xml version="1.0" encoding="utf-8"?>
<a:theme xmlns:a="http://schemas.openxmlformats.org/drawingml/2006/main" name="2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41F115AD-30E4-F345-A47C-A609D07AF074}"/>
    </a:ext>
  </a:extLst>
</a:theme>
</file>

<file path=ppt/theme/theme3.xml><?xml version="1.0" encoding="utf-8"?>
<a:theme xmlns:a="http://schemas.openxmlformats.org/drawingml/2006/main" name="1_Custom Design">
  <a:themeElements>
    <a:clrScheme name="Adatis_2019">
      <a:dk1>
        <a:srgbClr val="1F2E56"/>
      </a:dk1>
      <a:lt1>
        <a:srgbClr val="1169B2"/>
      </a:lt1>
      <a:dk2>
        <a:srgbClr val="FEFFFF"/>
      </a:dk2>
      <a:lt2>
        <a:srgbClr val="EAEAEA"/>
      </a:lt2>
      <a:accent1>
        <a:srgbClr val="1F2E56"/>
      </a:accent1>
      <a:accent2>
        <a:srgbClr val="1169B2"/>
      </a:accent2>
      <a:accent3>
        <a:srgbClr val="8ABD24"/>
      </a:accent3>
      <a:accent4>
        <a:srgbClr val="563065"/>
      </a:accent4>
      <a:accent5>
        <a:srgbClr val="F69F06"/>
      </a:accent5>
      <a:accent6>
        <a:srgbClr val="E63925"/>
      </a:accent6>
      <a:hlink>
        <a:srgbClr val="1169B2"/>
      </a:hlink>
      <a:folHlink>
        <a:srgbClr val="8ABD2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C1F13A6-9497-C64F-BFD0-EB642E569496}" vid="{F33E73BB-DC4A-6E4F-BA0C-784D77E34828}"/>
    </a:ext>
  </a:extLst>
</a:theme>
</file>

<file path=ppt/theme/theme4.xml><?xml version="1.0" encoding="utf-8"?>
<a:theme xmlns:a="http://schemas.openxmlformats.org/drawingml/2006/main" name="Adati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atis" id="{11320D69-EB61-4FFD-9142-E2494D6DF399}" vid="{B29CD6B1-5052-4DA9-B439-377D99133585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4AED58029E474188D11B875462B65E" ma:contentTypeVersion="12" ma:contentTypeDescription="Create a new document." ma:contentTypeScope="" ma:versionID="02eb6304cbbf5137cab932d1aa28b410">
  <xsd:schema xmlns:xsd="http://www.w3.org/2001/XMLSchema" xmlns:xs="http://www.w3.org/2001/XMLSchema" xmlns:p="http://schemas.microsoft.com/office/2006/metadata/properties" xmlns:ns2="577dac84-7a81-45c4-85bc-c039669a229c" xmlns:ns3="aad906ac-dccd-4235-a7af-cdd2e0b3d268" targetNamespace="http://schemas.microsoft.com/office/2006/metadata/properties" ma:root="true" ma:fieldsID="eb300108570082d61677f8b069b2031b" ns2:_="" ns3:_="">
    <xsd:import namespace="577dac84-7a81-45c4-85bc-c039669a229c"/>
    <xsd:import namespace="aad906ac-dccd-4235-a7af-cdd2e0b3d26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7dac84-7a81-45c4-85bc-c039669a22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d906ac-dccd-4235-a7af-cdd2e0b3d26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BCDA0A-468C-4D6F-895E-0FC4C3C265D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85C16DC-2680-460D-AA26-B967B44D4850}">
  <ds:schemaRefs>
    <ds:schemaRef ds:uri="http://purl.org/dc/dcmitype/"/>
    <ds:schemaRef ds:uri="577dac84-7a81-45c4-85bc-c039669a229c"/>
    <ds:schemaRef ds:uri="http://schemas.microsoft.com/office/2006/metadata/properties"/>
    <ds:schemaRef ds:uri="http://schemas.microsoft.com/office/2006/documentManagement/types"/>
    <ds:schemaRef ds:uri="http://purl.org/dc/terms/"/>
    <ds:schemaRef ds:uri="aad906ac-dccd-4235-a7af-cdd2e0b3d268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E3FFD10E-CF3C-41D6-B4CC-A2C00A8193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77dac84-7a81-45c4-85bc-c039669a229c"/>
    <ds:schemaRef ds:uri="aad906ac-dccd-4235-a7af-cdd2e0b3d2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Adatis PPT_JUNE2019</Template>
  <TotalTime>1440</TotalTime>
  <Words>2076</Words>
  <Application>Microsoft Office PowerPoint</Application>
  <PresentationFormat>Widescreen</PresentationFormat>
  <Paragraphs>544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Arial</vt:lpstr>
      <vt:lpstr>Calibri</vt:lpstr>
      <vt:lpstr>Calibri Light</vt:lpstr>
      <vt:lpstr>Ubuntu</vt:lpstr>
      <vt:lpstr>Unbuntu</vt:lpstr>
      <vt:lpstr>Custom Design</vt:lpstr>
      <vt:lpstr>2_Custom Design</vt:lpstr>
      <vt:lpstr>1_Custom Design</vt:lpstr>
      <vt:lpstr>Adatis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Board Priorities 2020</dc:title>
  <dc:creator>Sacha Tomey</dc:creator>
  <cp:lastModifiedBy>Austin, Phil</cp:lastModifiedBy>
  <cp:revision>87</cp:revision>
  <dcterms:created xsi:type="dcterms:W3CDTF">2020-01-30T15:00:57Z</dcterms:created>
  <dcterms:modified xsi:type="dcterms:W3CDTF">2023-02-24T12:30:07Z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2019-02-18T00:00:00Z</vt:filetime>
  </property>
  <property fmtid="{D5CDD505-2E9C-101B-9397-08002B2CF9AE}" pid="3" name="Creator">
    <vt:lpwstr>Adobe InDesign CC 14.0 (Macintosh)</vt:lpwstr>
  </property>
  <property fmtid="{D5CDD505-2E9C-101B-9397-08002B2CF9AE}" pid="4" name="LastSaved">
    <vt:filetime>2019-02-18T00:00:00Z</vt:filetime>
  </property>
  <property fmtid="{D5CDD505-2E9C-101B-9397-08002B2CF9AE}" pid="5" name="ContentTypeId">
    <vt:lpwstr>0x0101000A4AED58029E474188D11B875462B65E</vt:lpwstr>
  </property>
  <property fmtid="{D5CDD505-2E9C-101B-9397-08002B2CF9AE}" pid="6" name="MSIP_Label_9a7ed875-cb67-40d7-9ea6-a804b08b1148_Enabled">
    <vt:lpwstr>true</vt:lpwstr>
  </property>
  <property fmtid="{D5CDD505-2E9C-101B-9397-08002B2CF9AE}" pid="7" name="MSIP_Label_9a7ed875-cb67-40d7-9ea6-a804b08b1148_SetDate">
    <vt:lpwstr>2022-10-06T15:39:59Z</vt:lpwstr>
  </property>
  <property fmtid="{D5CDD505-2E9C-101B-9397-08002B2CF9AE}" pid="8" name="MSIP_Label_9a7ed875-cb67-40d7-9ea6-a804b08b1148_Method">
    <vt:lpwstr>Privileged</vt:lpwstr>
  </property>
  <property fmtid="{D5CDD505-2E9C-101B-9397-08002B2CF9AE}" pid="9" name="MSIP_Label_9a7ed875-cb67-40d7-9ea6-a804b08b1148_Name">
    <vt:lpwstr>9a7ed875-cb67-40d7-9ea6-a804b08b1148</vt:lpwstr>
  </property>
  <property fmtid="{D5CDD505-2E9C-101B-9397-08002B2CF9AE}" pid="10" name="MSIP_Label_9a7ed875-cb67-40d7-9ea6-a804b08b1148_SiteId">
    <vt:lpwstr>473672ba-cd07-4371-a2ae-788b4c61840e</vt:lpwstr>
  </property>
  <property fmtid="{D5CDD505-2E9C-101B-9397-08002B2CF9AE}" pid="11" name="MSIP_Label_9a7ed875-cb67-40d7-9ea6-a804b08b1148_ActionId">
    <vt:lpwstr>f18fe57c-590e-4f7f-a38a-c8922ef341dc</vt:lpwstr>
  </property>
  <property fmtid="{D5CDD505-2E9C-101B-9397-08002B2CF9AE}" pid="12" name="MSIP_Label_9a7ed875-cb67-40d7-9ea6-a804b08b1148_ContentBits">
    <vt:lpwstr>0</vt:lpwstr>
  </property>
  <property fmtid="{D5CDD505-2E9C-101B-9397-08002B2CF9AE}" pid="13" name="MSIP_Label_5a971379-ed38-4455-ad52-6d2fee21cad2_Enabled">
    <vt:lpwstr>true</vt:lpwstr>
  </property>
  <property fmtid="{D5CDD505-2E9C-101B-9397-08002B2CF9AE}" pid="14" name="MSIP_Label_5a971379-ed38-4455-ad52-6d2fee21cad2_SetDate">
    <vt:lpwstr>2023-02-10T10:02:59Z</vt:lpwstr>
  </property>
  <property fmtid="{D5CDD505-2E9C-101B-9397-08002B2CF9AE}" pid="15" name="MSIP_Label_5a971379-ed38-4455-ad52-6d2fee21cad2_Method">
    <vt:lpwstr>Privileged</vt:lpwstr>
  </property>
  <property fmtid="{D5CDD505-2E9C-101B-9397-08002B2CF9AE}" pid="16" name="MSIP_Label_5a971379-ed38-4455-ad52-6d2fee21cad2_Name">
    <vt:lpwstr>Public</vt:lpwstr>
  </property>
  <property fmtid="{D5CDD505-2E9C-101B-9397-08002B2CF9AE}" pid="17" name="MSIP_Label_5a971379-ed38-4455-ad52-6d2fee21cad2_SiteId">
    <vt:lpwstr>9e863fe5-c0a8-4318-b15a-a9e260e3a20c</vt:lpwstr>
  </property>
  <property fmtid="{D5CDD505-2E9C-101B-9397-08002B2CF9AE}" pid="18" name="MSIP_Label_5a971379-ed38-4455-ad52-6d2fee21cad2_ActionId">
    <vt:lpwstr>cf16626a-02a5-4535-9c2e-843acf878ba7</vt:lpwstr>
  </property>
  <property fmtid="{D5CDD505-2E9C-101B-9397-08002B2CF9AE}" pid="19" name="MSIP_Label_5a971379-ed38-4455-ad52-6d2fee21cad2_ContentBits">
    <vt:lpwstr>0</vt:lpwstr>
  </property>
</Properties>
</file>

<file path=docProps/thumbnail.jpeg>
</file>